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05" roundtripDataSignature="AMtx7milL7F9sR4pIVkNx/d3oInW3IlV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8EB8E4-E408-45A1-8BCC-5EF74E241351}">
  <a:tblStyle styleId="{208EB8E4-E408-45A1-8BCC-5EF74E24135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customschemas.google.com/relationships/presentationmetadata" Target="metadata"/><Relationship Id="rId104" Type="http://schemas.openxmlformats.org/officeDocument/2006/relationships/slide" Target="slides/slide98.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7" name="Google Shape;1037;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0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EA3C9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9" name="Google Shape;29;p10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110"/>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EA3C9E"/>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0"/>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7" name="Google Shape;97;p1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111"/>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EA3C9E"/>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11"/>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3" name="Google Shape;103;p111"/>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4" name="Google Shape;104;p1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11"/>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08" name="Google Shape;108;p111"/>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112"/>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EA3C9E"/>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12"/>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2" name="Google Shape;112;p1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113"/>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EA3C9E"/>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13"/>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8" name="Google Shape;118;p113"/>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9" name="Google Shape;119;p1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13"/>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23" name="Google Shape;123;p113"/>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114"/>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EA3C9E"/>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14"/>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7" name="Google Shape;127;p114"/>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8" name="Google Shape;128;p1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EA3C9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15"/>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16"/>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EA3C9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16"/>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10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03"/>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EA3C9E"/>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3"/>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9" name="Google Shape;39;p103"/>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40" name="Google Shape;40;p10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0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3" name="Shape 43"/>
        <p:cNvGrpSpPr/>
        <p:nvPr/>
      </p:nvGrpSpPr>
      <p:grpSpPr>
        <a:xfrm>
          <a:off x="0" y="0"/>
          <a:ext cx="0" cy="0"/>
          <a:chOff x="0" y="0"/>
          <a:chExt cx="0" cy="0"/>
        </a:xfrm>
      </p:grpSpPr>
      <p:grpSp>
        <p:nvGrpSpPr>
          <p:cNvPr id="44" name="Google Shape;44;p104"/>
          <p:cNvGrpSpPr/>
          <p:nvPr/>
        </p:nvGrpSpPr>
        <p:grpSpPr>
          <a:xfrm>
            <a:off x="0" y="-8467"/>
            <a:ext cx="12192000" cy="6866467"/>
            <a:chOff x="0" y="-8467"/>
            <a:chExt cx="12192000" cy="6866467"/>
          </a:xfrm>
        </p:grpSpPr>
        <p:cxnSp>
          <p:nvCxnSpPr>
            <p:cNvPr id="45" name="Google Shape;45;p104"/>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46" name="Google Shape;46;p104"/>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47" name="Google Shape;47;p10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48" name="Google Shape;48;p10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9" name="Google Shape;49;p104"/>
            <p:cNvSpPr/>
            <p:nvPr/>
          </p:nvSpPr>
          <p:spPr>
            <a:xfrm>
              <a:off x="8932333" y="3048000"/>
              <a:ext cx="3259667" cy="3810000"/>
            </a:xfrm>
            <a:prstGeom prst="triangle">
              <a:avLst>
                <a:gd fmla="val 100000" name="adj"/>
              </a:avLst>
            </a:prstGeom>
            <a:solidFill>
              <a:schemeClr val="accent1">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EA3C9E">
                <a:alpha val="49803"/>
              </a:srgbClr>
            </a:solidFill>
            <a:ln>
              <a:noFill/>
            </a:ln>
          </p:spPr>
        </p:sp>
        <p:sp>
          <p:nvSpPr>
            <p:cNvPr id="51" name="Google Shape;51;p10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EA3C9E">
                <a:alpha val="69803"/>
              </a:srgbClr>
            </a:solidFill>
            <a:ln>
              <a:noFill/>
            </a:ln>
          </p:spPr>
        </p:sp>
        <p:sp>
          <p:nvSpPr>
            <p:cNvPr id="52" name="Google Shape;52;p10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B2126C">
                <a:alpha val="80000"/>
              </a:srgbClr>
            </a:solidFill>
            <a:ln>
              <a:noFill/>
            </a:ln>
          </p:spPr>
        </p:sp>
        <p:sp>
          <p:nvSpPr>
            <p:cNvPr id="53" name="Google Shape;53;p104"/>
            <p:cNvSpPr/>
            <p:nvPr/>
          </p:nvSpPr>
          <p:spPr>
            <a:xfrm>
              <a:off x="10371666" y="3589867"/>
              <a:ext cx="1817159" cy="3268133"/>
            </a:xfrm>
            <a:prstGeom prst="triangle">
              <a:avLst>
                <a:gd fmla="val 100000" name="adj"/>
              </a:avLst>
            </a:prstGeom>
            <a:solidFill>
              <a:srgbClr val="B2126C">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4"/>
            <p:cNvSpPr/>
            <p:nvPr/>
          </p:nvSpPr>
          <p:spPr>
            <a:xfrm rot="10800000">
              <a:off x="0" y="0"/>
              <a:ext cx="842596" cy="5666154"/>
            </a:xfrm>
            <a:prstGeom prst="triangle">
              <a:avLst>
                <a:gd fmla="val 100000" name="adj"/>
              </a:avLst>
            </a:prstGeom>
            <a:solidFill>
              <a:srgbClr val="EA3C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104"/>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rgbClr val="EA3C9E"/>
              </a:buClr>
              <a:buSzPts val="5400"/>
              <a:buFont typeface="Trebuchet MS"/>
              <a:buNone/>
              <a:defRPr sz="5400">
                <a:solidFill>
                  <a:srgbClr val="EA3C9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4"/>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57" name="Google Shape;57;p10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05"/>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EA3C9E"/>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05"/>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63" name="Google Shape;63;p10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10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EA3C9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6"/>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9" name="Google Shape;69;p106"/>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0" name="Google Shape;70;p10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10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EA3C9E"/>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7"/>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6" name="Google Shape;76;p107"/>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7" name="Google Shape;77;p107"/>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8" name="Google Shape;78;p107"/>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10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0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EA3C9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109"/>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EA3C9E"/>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9"/>
          <p:cNvSpPr/>
          <p:nvPr>
            <p:ph idx="2" type="pic"/>
          </p:nvPr>
        </p:nvSpPr>
        <p:spPr>
          <a:xfrm>
            <a:off x="677334" y="609600"/>
            <a:ext cx="8596668" cy="3845718"/>
          </a:xfrm>
          <a:prstGeom prst="rect">
            <a:avLst/>
          </a:prstGeom>
          <a:noFill/>
          <a:ln>
            <a:noFill/>
          </a:ln>
        </p:spPr>
      </p:sp>
      <p:sp>
        <p:nvSpPr>
          <p:cNvPr id="90" name="Google Shape;90;p109"/>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0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0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0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00"/>
          <p:cNvGrpSpPr/>
          <p:nvPr/>
        </p:nvGrpSpPr>
        <p:grpSpPr>
          <a:xfrm>
            <a:off x="0" y="-8467"/>
            <a:ext cx="12192000" cy="6866467"/>
            <a:chOff x="0" y="-8467"/>
            <a:chExt cx="12192000" cy="6866467"/>
          </a:xfrm>
        </p:grpSpPr>
        <p:cxnSp>
          <p:nvCxnSpPr>
            <p:cNvPr id="11" name="Google Shape;11;p100"/>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12" name="Google Shape;12;p100"/>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13" name="Google Shape;13;p10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100"/>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00"/>
            <p:cNvSpPr/>
            <p:nvPr/>
          </p:nvSpPr>
          <p:spPr>
            <a:xfrm>
              <a:off x="8932333" y="3048000"/>
              <a:ext cx="3259667" cy="3810000"/>
            </a:xfrm>
            <a:prstGeom prst="triangle">
              <a:avLst>
                <a:gd fmla="val 100000" name="adj"/>
              </a:avLst>
            </a:prstGeom>
            <a:solidFill>
              <a:schemeClr val="accent1">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00"/>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EA3C9E">
                <a:alpha val="49803"/>
              </a:srgbClr>
            </a:solidFill>
            <a:ln>
              <a:noFill/>
            </a:ln>
          </p:spPr>
        </p:sp>
        <p:sp>
          <p:nvSpPr>
            <p:cNvPr id="17" name="Google Shape;17;p100"/>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EA3C9E">
                <a:alpha val="69803"/>
              </a:srgbClr>
            </a:solidFill>
            <a:ln>
              <a:noFill/>
            </a:ln>
          </p:spPr>
        </p:sp>
        <p:sp>
          <p:nvSpPr>
            <p:cNvPr id="18" name="Google Shape;18;p100"/>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B2126C">
                <a:alpha val="80000"/>
              </a:srgbClr>
            </a:solidFill>
            <a:ln>
              <a:noFill/>
            </a:ln>
          </p:spPr>
        </p:sp>
        <p:sp>
          <p:nvSpPr>
            <p:cNvPr id="19" name="Google Shape;19;p100"/>
            <p:cNvSpPr/>
            <p:nvPr/>
          </p:nvSpPr>
          <p:spPr>
            <a:xfrm>
              <a:off x="10371666" y="3589867"/>
              <a:ext cx="1817159" cy="3268133"/>
            </a:xfrm>
            <a:prstGeom prst="triangle">
              <a:avLst>
                <a:gd fmla="val 100000" name="adj"/>
              </a:avLst>
            </a:prstGeom>
            <a:solidFill>
              <a:srgbClr val="B2126C">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00"/>
            <p:cNvSpPr/>
            <p:nvPr/>
          </p:nvSpPr>
          <p:spPr>
            <a:xfrm>
              <a:off x="0" y="4013200"/>
              <a:ext cx="448733" cy="2844800"/>
            </a:xfrm>
            <a:prstGeom prst="triangle">
              <a:avLst>
                <a:gd fmla="val 0" name="adj"/>
              </a:avLst>
            </a:prstGeom>
            <a:solidFill>
              <a:srgbClr val="EA3C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10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EA3C9E"/>
              </a:buClr>
              <a:buSzPts val="3600"/>
              <a:buFont typeface="Trebuchet MS"/>
              <a:buNone/>
              <a:defRPr b="0" i="0" sz="3600" u="none" cap="none" strike="noStrike">
                <a:solidFill>
                  <a:srgbClr val="EA3C9E"/>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10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rgbClr val="EA3C9E"/>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rgbClr val="EA3C9E"/>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rgbClr val="EA3C9E"/>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rgbClr val="EA3C9E"/>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rgbClr val="EA3C9E"/>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rgbClr val="EA3C9E"/>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rgbClr val="EA3C9E"/>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rgbClr val="EA3C9E"/>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rgbClr val="EA3C9E"/>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10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10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10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EA3C9E"/>
                </a:solidFill>
                <a:latin typeface="Trebuchet MS"/>
                <a:ea typeface="Trebuchet MS"/>
                <a:cs typeface="Trebuchet MS"/>
                <a:sym typeface="Trebuchet MS"/>
              </a:defRPr>
            </a:lvl1pPr>
            <a:lvl2pPr indent="0" lvl="1" marL="0" marR="0" rtl="0" algn="r">
              <a:spcBef>
                <a:spcPts val="0"/>
              </a:spcBef>
              <a:buNone/>
              <a:defRPr b="0" i="0" sz="900" u="none" cap="none" strike="noStrike">
                <a:solidFill>
                  <a:srgbClr val="EA3C9E"/>
                </a:solidFill>
                <a:latin typeface="Trebuchet MS"/>
                <a:ea typeface="Trebuchet MS"/>
                <a:cs typeface="Trebuchet MS"/>
                <a:sym typeface="Trebuchet MS"/>
              </a:defRPr>
            </a:lvl2pPr>
            <a:lvl3pPr indent="0" lvl="2" marL="0" marR="0" rtl="0" algn="r">
              <a:spcBef>
                <a:spcPts val="0"/>
              </a:spcBef>
              <a:buNone/>
              <a:defRPr b="0" i="0" sz="900" u="none" cap="none" strike="noStrike">
                <a:solidFill>
                  <a:srgbClr val="EA3C9E"/>
                </a:solidFill>
                <a:latin typeface="Trebuchet MS"/>
                <a:ea typeface="Trebuchet MS"/>
                <a:cs typeface="Trebuchet MS"/>
                <a:sym typeface="Trebuchet MS"/>
              </a:defRPr>
            </a:lvl3pPr>
            <a:lvl4pPr indent="0" lvl="3" marL="0" marR="0" rtl="0" algn="r">
              <a:spcBef>
                <a:spcPts val="0"/>
              </a:spcBef>
              <a:buNone/>
              <a:defRPr b="0" i="0" sz="900" u="none" cap="none" strike="noStrike">
                <a:solidFill>
                  <a:srgbClr val="EA3C9E"/>
                </a:solidFill>
                <a:latin typeface="Trebuchet MS"/>
                <a:ea typeface="Trebuchet MS"/>
                <a:cs typeface="Trebuchet MS"/>
                <a:sym typeface="Trebuchet MS"/>
              </a:defRPr>
            </a:lvl4pPr>
            <a:lvl5pPr indent="0" lvl="4" marL="0" marR="0" rtl="0" algn="r">
              <a:spcBef>
                <a:spcPts val="0"/>
              </a:spcBef>
              <a:buNone/>
              <a:defRPr b="0" i="0" sz="900" u="none" cap="none" strike="noStrike">
                <a:solidFill>
                  <a:srgbClr val="EA3C9E"/>
                </a:solidFill>
                <a:latin typeface="Trebuchet MS"/>
                <a:ea typeface="Trebuchet MS"/>
                <a:cs typeface="Trebuchet MS"/>
                <a:sym typeface="Trebuchet MS"/>
              </a:defRPr>
            </a:lvl5pPr>
            <a:lvl6pPr indent="0" lvl="5" marL="0" marR="0" rtl="0" algn="r">
              <a:spcBef>
                <a:spcPts val="0"/>
              </a:spcBef>
              <a:buNone/>
              <a:defRPr b="0" i="0" sz="900" u="none" cap="none" strike="noStrike">
                <a:solidFill>
                  <a:srgbClr val="EA3C9E"/>
                </a:solidFill>
                <a:latin typeface="Trebuchet MS"/>
                <a:ea typeface="Trebuchet MS"/>
                <a:cs typeface="Trebuchet MS"/>
                <a:sym typeface="Trebuchet MS"/>
              </a:defRPr>
            </a:lvl6pPr>
            <a:lvl7pPr indent="0" lvl="6" marL="0" marR="0" rtl="0" algn="r">
              <a:spcBef>
                <a:spcPts val="0"/>
              </a:spcBef>
              <a:buNone/>
              <a:defRPr b="0" i="0" sz="900" u="none" cap="none" strike="noStrike">
                <a:solidFill>
                  <a:srgbClr val="EA3C9E"/>
                </a:solidFill>
                <a:latin typeface="Trebuchet MS"/>
                <a:ea typeface="Trebuchet MS"/>
                <a:cs typeface="Trebuchet MS"/>
                <a:sym typeface="Trebuchet MS"/>
              </a:defRPr>
            </a:lvl7pPr>
            <a:lvl8pPr indent="0" lvl="7" marL="0" marR="0" rtl="0" algn="r">
              <a:spcBef>
                <a:spcPts val="0"/>
              </a:spcBef>
              <a:buNone/>
              <a:defRPr b="0" i="0" sz="900" u="none" cap="none" strike="noStrike">
                <a:solidFill>
                  <a:srgbClr val="EA3C9E"/>
                </a:solidFill>
                <a:latin typeface="Trebuchet MS"/>
                <a:ea typeface="Trebuchet MS"/>
                <a:cs typeface="Trebuchet MS"/>
                <a:sym typeface="Trebuchet MS"/>
              </a:defRPr>
            </a:lvl8pPr>
            <a:lvl9pPr indent="0" lvl="8" marL="0" marR="0" rtl="0" algn="r">
              <a:spcBef>
                <a:spcPts val="0"/>
              </a:spcBef>
              <a:buNone/>
              <a:defRPr b="0" i="0" sz="900" u="none" cap="none" strike="noStrike">
                <a:solidFill>
                  <a:srgbClr val="EA3C9E"/>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highscalability.com/amazon-architecture" TargetMode="External"/><Relationship Id="rId4" Type="http://schemas.openxmlformats.org/officeDocument/2006/relationships/hyperlink" Target="https://www.quora.com/What-is-Facebooks-architecture" TargetMode="External"/><Relationship Id="rId5" Type="http://schemas.openxmlformats.org/officeDocument/2006/relationships/hyperlink" Target="http://www.dbasoul.com/2011/1000.html" TargetMode="External"/><Relationship Id="rId6" Type="http://schemas.openxmlformats.org/officeDocument/2006/relationships/hyperlink" Target="http://highscalability.com/googletalk-architectur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tackoverflow.com/questions/12655783/tool-to-detect-website-development-language" TargetMode="External"/><Relationship Id="rId4" Type="http://schemas.openxmlformats.org/officeDocument/2006/relationships/hyperlink" Target="http://www.builtwith.com/" TargetMode="External"/><Relationship Id="rId5" Type="http://schemas.openxmlformats.org/officeDocument/2006/relationships/hyperlink" Target="http://onlinewebtool.com/cmsdetector.php" TargetMode="External"/><Relationship Id="rId6" Type="http://schemas.openxmlformats.org/officeDocument/2006/relationships/hyperlink" Target="http://guess.scritch.org/" TargetMode="External"/><Relationship Id="rId7"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jpg"/><Relationship Id="rId4"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www.oracle.com/technetwork/java/javase/downloads/index.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quora.com/Which-subjects-in-the-Java-language-are-useless-to-learn-nowaday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4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What is Java?</a:t>
            </a:r>
            <a:endParaRPr/>
          </a:p>
        </p:txBody>
      </p:sp>
      <p:sp>
        <p:nvSpPr>
          <p:cNvPr id="148" name="Google Shape;148;p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49" name="Google Shape;149;p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0" name="Google Shape;150;p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1" name="Google Shape;151;p1"/>
          <p:cNvPicPr preferRelativeResize="0"/>
          <p:nvPr>
            <p:ph idx="1" type="body"/>
          </p:nvPr>
        </p:nvPicPr>
        <p:blipFill rotWithShape="1">
          <a:blip r:embed="rId3">
            <a:alphaModFix/>
          </a:blip>
          <a:srcRect b="0" l="0" r="0" t="0"/>
          <a:stretch/>
        </p:blipFill>
        <p:spPr>
          <a:xfrm>
            <a:off x="2594769" y="2667794"/>
            <a:ext cx="4762500" cy="2867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What is Java</a:t>
            </a:r>
            <a:endParaRPr/>
          </a:p>
        </p:txBody>
      </p:sp>
      <p:sp>
        <p:nvSpPr>
          <p:cNvPr id="227" name="Google Shape;227;p1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Java is a </a:t>
            </a:r>
            <a:r>
              <a:rPr b="1" lang="en-US"/>
              <a:t>programming language</a:t>
            </a:r>
            <a:r>
              <a:rPr lang="en-US"/>
              <a:t> and a </a:t>
            </a:r>
            <a:r>
              <a:rPr b="1" lang="en-US"/>
              <a:t>platform Independent</a:t>
            </a:r>
            <a:endParaRPr/>
          </a:p>
          <a:p>
            <a:pPr indent="-342900" lvl="0" marL="342900" rtl="0" algn="l">
              <a:spcBef>
                <a:spcPts val="1000"/>
              </a:spcBef>
              <a:spcAft>
                <a:spcPts val="0"/>
              </a:spcAft>
              <a:buSzPts val="1440"/>
              <a:buChar char="►"/>
            </a:pPr>
            <a:r>
              <a:rPr lang="en-US"/>
              <a:t>Java is a high level, robust, secured, multi threaded, and object-oriented programming language.</a:t>
            </a:r>
            <a:endParaRPr/>
          </a:p>
          <a:p>
            <a:pPr indent="-342900" lvl="0" marL="342900" rtl="0" algn="l">
              <a:spcBef>
                <a:spcPts val="1000"/>
              </a:spcBef>
              <a:spcAft>
                <a:spcPts val="0"/>
              </a:spcAft>
              <a:buSzPts val="1440"/>
              <a:buChar char="►"/>
            </a:pPr>
            <a:r>
              <a:rPr b="1" lang="en-US"/>
              <a:t>Platform</a:t>
            </a:r>
            <a:r>
              <a:rPr lang="en-US"/>
              <a:t>: Any hardware or software environment in which a program runs, is known as a platform.</a:t>
            </a:r>
            <a:endParaRPr/>
          </a:p>
        </p:txBody>
      </p:sp>
      <p:sp>
        <p:nvSpPr>
          <p:cNvPr id="228" name="Google Shape;228;p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29" name="Google Shape;229;p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0" name="Google Shape;230;p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animEffect filter="fade" transition="in">
                                      <p:cBhvr>
                                        <p:cTn dur="1000"/>
                                        <p:tgtEl>
                                          <p:spTgt spid="2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animEffect filter="fade" transition="in">
                                      <p:cBhvr>
                                        <p:cTn dur="1000"/>
                                        <p:tgtEl>
                                          <p:spTgt spid="2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animEffect filter="fade" transition="in">
                                      <p:cBhvr>
                                        <p:cTn dur="1000"/>
                                        <p:tgtEl>
                                          <p:spTgt spid="22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Java Example	</a:t>
            </a:r>
            <a:endParaRPr/>
          </a:p>
        </p:txBody>
      </p:sp>
      <p:sp>
        <p:nvSpPr>
          <p:cNvPr id="236" name="Google Shape;236;p1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class HelloWorld{  </a:t>
            </a:r>
            <a:endParaRPr/>
          </a:p>
          <a:p>
            <a:pPr indent="0" lvl="0" marL="0" rtl="0" algn="l">
              <a:spcBef>
                <a:spcPts val="1000"/>
              </a:spcBef>
              <a:spcAft>
                <a:spcPts val="0"/>
              </a:spcAft>
              <a:buSzPts val="1440"/>
              <a:buNone/>
            </a:pPr>
            <a:r>
              <a:rPr lang="en-US"/>
              <a:t>    public static void main(String args[]){  </a:t>
            </a:r>
            <a:endParaRPr/>
          </a:p>
          <a:p>
            <a:pPr indent="0" lvl="0" marL="0" rtl="0" algn="l">
              <a:spcBef>
                <a:spcPts val="1000"/>
              </a:spcBef>
              <a:spcAft>
                <a:spcPts val="0"/>
              </a:spcAft>
              <a:buSzPts val="1440"/>
              <a:buNone/>
            </a:pPr>
            <a:r>
              <a:rPr lang="en-US"/>
              <a:t>     System.out.println("Hello Java");  </a:t>
            </a:r>
            <a:endParaRPr/>
          </a:p>
          <a:p>
            <a:pPr indent="0" lvl="0" marL="0" rtl="0" algn="l">
              <a:spcBef>
                <a:spcPts val="1000"/>
              </a:spcBef>
              <a:spcAft>
                <a:spcPts val="0"/>
              </a:spcAft>
              <a:buSzPts val="1440"/>
              <a:buNone/>
            </a:pPr>
            <a:r>
              <a:rPr lang="en-US"/>
              <a:t>    }  </a:t>
            </a:r>
            <a:endParaRPr/>
          </a:p>
          <a:p>
            <a:pPr indent="0" lvl="0" marL="0" rtl="0" algn="l">
              <a:spcBef>
                <a:spcPts val="1000"/>
              </a:spcBef>
              <a:spcAft>
                <a:spcPts val="0"/>
              </a:spcAft>
              <a:buSzPts val="1440"/>
              <a:buNone/>
            </a:pPr>
            <a:r>
              <a:rPr lang="en-US"/>
              <a:t>} </a:t>
            </a:r>
            <a:endParaRPr/>
          </a:p>
          <a:p>
            <a:pPr indent="0" lvl="0" marL="0" rtl="0" algn="l">
              <a:spcBef>
                <a:spcPts val="1000"/>
              </a:spcBef>
              <a:spcAft>
                <a:spcPts val="0"/>
              </a:spcAft>
              <a:buSzPts val="1440"/>
              <a:buNone/>
            </a:pPr>
            <a:r>
              <a:t/>
            </a:r>
            <a:endParaRPr/>
          </a:p>
        </p:txBody>
      </p:sp>
      <p:sp>
        <p:nvSpPr>
          <p:cNvPr id="237" name="Google Shape;237;p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38" name="Google Shape;238;p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9" name="Google Shape;239;p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 calcmode="lin" valueType="num">
                                      <p:cBhvr additive="base">
                                        <p:cTn dur="500"/>
                                        <p:tgtEl>
                                          <p:spTgt spid="23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1" st="1"/>
                                            </p:txEl>
                                          </p:spTgt>
                                        </p:tgtEl>
                                        <p:attrNameLst>
                                          <p:attrName>style.visibility</p:attrName>
                                        </p:attrNameLst>
                                      </p:cBhvr>
                                      <p:to>
                                        <p:strVal val="visible"/>
                                      </p:to>
                                    </p:set>
                                    <p:anim calcmode="lin" valueType="num">
                                      <p:cBhvr additive="base">
                                        <p:cTn dur="500"/>
                                        <p:tgtEl>
                                          <p:spTgt spid="23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2" st="2"/>
                                            </p:txEl>
                                          </p:spTgt>
                                        </p:tgtEl>
                                        <p:attrNameLst>
                                          <p:attrName>style.visibility</p:attrName>
                                        </p:attrNameLst>
                                      </p:cBhvr>
                                      <p:to>
                                        <p:strVal val="visible"/>
                                      </p:to>
                                    </p:set>
                                    <p:anim calcmode="lin" valueType="num">
                                      <p:cBhvr additive="base">
                                        <p:cTn dur="500"/>
                                        <p:tgtEl>
                                          <p:spTgt spid="23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3" st="3"/>
                                            </p:txEl>
                                          </p:spTgt>
                                        </p:tgtEl>
                                        <p:attrNameLst>
                                          <p:attrName>style.visibility</p:attrName>
                                        </p:attrNameLst>
                                      </p:cBhvr>
                                      <p:to>
                                        <p:strVal val="visible"/>
                                      </p:to>
                                    </p:set>
                                    <p:anim calcmode="lin" valueType="num">
                                      <p:cBhvr additive="base">
                                        <p:cTn dur="500"/>
                                        <p:tgtEl>
                                          <p:spTgt spid="23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4" st="4"/>
                                            </p:txEl>
                                          </p:spTgt>
                                        </p:tgtEl>
                                        <p:attrNameLst>
                                          <p:attrName>style.visibility</p:attrName>
                                        </p:attrNameLst>
                                      </p:cBhvr>
                                      <p:to>
                                        <p:strVal val="visible"/>
                                      </p:to>
                                    </p:set>
                                    <p:anim calcmode="lin" valueType="num">
                                      <p:cBhvr additive="base">
                                        <p:cTn dur="500"/>
                                        <p:tgtEl>
                                          <p:spTgt spid="23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5" st="5"/>
                                            </p:txEl>
                                          </p:spTgt>
                                        </p:tgtEl>
                                        <p:attrNameLst>
                                          <p:attrName>style.visibility</p:attrName>
                                        </p:attrNameLst>
                                      </p:cBhvr>
                                      <p:to>
                                        <p:strVal val="visible"/>
                                      </p:to>
                                    </p:set>
                                    <p:anim calcmode="lin" valueType="num">
                                      <p:cBhvr additive="base">
                                        <p:cTn dur="500"/>
                                        <p:tgtEl>
                                          <p:spTgt spid="23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Where it is used?</a:t>
            </a:r>
            <a:endParaRPr/>
          </a:p>
        </p:txBody>
      </p:sp>
      <p:sp>
        <p:nvSpPr>
          <p:cNvPr id="245" name="Google Shape;245;p1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According to Sun, 3 billion devices run java. There are many devices where java is currently used. Some of them are as follows:</a:t>
            </a:r>
            <a:endParaRPr/>
          </a:p>
          <a:p>
            <a:pPr indent="-342900" lvl="0" marL="342900" rtl="0" algn="l">
              <a:spcBef>
                <a:spcPts val="1000"/>
              </a:spcBef>
              <a:spcAft>
                <a:spcPts val="0"/>
              </a:spcAft>
              <a:buSzPts val="1440"/>
              <a:buChar char="►"/>
            </a:pPr>
            <a:r>
              <a:rPr lang="en-US"/>
              <a:t>Desktop Applications such as acrobat reader, media player, antivirus etc.</a:t>
            </a:r>
            <a:endParaRPr/>
          </a:p>
          <a:p>
            <a:pPr indent="-342900" lvl="0" marL="342900" rtl="0" algn="l">
              <a:spcBef>
                <a:spcPts val="1000"/>
              </a:spcBef>
              <a:spcAft>
                <a:spcPts val="0"/>
              </a:spcAft>
              <a:buSzPts val="1440"/>
              <a:buChar char="►"/>
            </a:pPr>
            <a:r>
              <a:rPr lang="en-US"/>
              <a:t>Web Applications such as irctc.co.in, passport.gov.in etc.</a:t>
            </a:r>
            <a:endParaRPr/>
          </a:p>
          <a:p>
            <a:pPr indent="-342900" lvl="0" marL="342900" rtl="0" algn="l">
              <a:spcBef>
                <a:spcPts val="1000"/>
              </a:spcBef>
              <a:spcAft>
                <a:spcPts val="0"/>
              </a:spcAft>
              <a:buSzPts val="1440"/>
              <a:buChar char="►"/>
            </a:pPr>
            <a:r>
              <a:rPr lang="en-US"/>
              <a:t>Enterprise Applications such as banking applications (icici.com, onlinesbi.com)</a:t>
            </a:r>
            <a:endParaRPr/>
          </a:p>
          <a:p>
            <a:pPr indent="-342900" lvl="0" marL="342900" rtl="0" algn="l">
              <a:spcBef>
                <a:spcPts val="1000"/>
              </a:spcBef>
              <a:spcAft>
                <a:spcPts val="0"/>
              </a:spcAft>
              <a:buSzPts val="1440"/>
              <a:buChar char="►"/>
            </a:pPr>
            <a:r>
              <a:rPr lang="en-US"/>
              <a:t>Mobile Applications</a:t>
            </a:r>
            <a:endParaRPr/>
          </a:p>
          <a:p>
            <a:pPr indent="-342900" lvl="0" marL="342900" rtl="0" algn="l">
              <a:spcBef>
                <a:spcPts val="1000"/>
              </a:spcBef>
              <a:spcAft>
                <a:spcPts val="0"/>
              </a:spcAft>
              <a:buSzPts val="1440"/>
              <a:buChar char="►"/>
            </a:pPr>
            <a:r>
              <a:rPr lang="en-US"/>
              <a:t>Embedded System</a:t>
            </a:r>
            <a:endParaRPr/>
          </a:p>
          <a:p>
            <a:pPr indent="-342900" lvl="0" marL="342900" rtl="0" algn="l">
              <a:spcBef>
                <a:spcPts val="1000"/>
              </a:spcBef>
              <a:spcAft>
                <a:spcPts val="0"/>
              </a:spcAft>
              <a:buSzPts val="1440"/>
              <a:buChar char="►"/>
            </a:pPr>
            <a:r>
              <a:rPr lang="en-US"/>
              <a:t>Smart Card</a:t>
            </a:r>
            <a:endParaRPr/>
          </a:p>
          <a:p>
            <a:pPr indent="-342900" lvl="0" marL="342900" rtl="0" algn="l">
              <a:spcBef>
                <a:spcPts val="1000"/>
              </a:spcBef>
              <a:spcAft>
                <a:spcPts val="0"/>
              </a:spcAft>
              <a:buSzPts val="1440"/>
              <a:buChar char="►"/>
            </a:pPr>
            <a:r>
              <a:rPr lang="en-US"/>
              <a:t>Robotics</a:t>
            </a:r>
            <a:endParaRPr/>
          </a:p>
          <a:p>
            <a:pPr indent="-342900" lvl="0" marL="342900" rtl="0" algn="l">
              <a:spcBef>
                <a:spcPts val="1000"/>
              </a:spcBef>
              <a:spcAft>
                <a:spcPts val="0"/>
              </a:spcAft>
              <a:buSzPts val="1440"/>
              <a:buChar char="►"/>
            </a:pPr>
            <a:r>
              <a:rPr lang="en-US"/>
              <a:t>Games etc.</a:t>
            </a:r>
            <a:endParaRPr/>
          </a:p>
          <a:p>
            <a:pPr indent="-251459" lvl="0" marL="342900" rtl="0" algn="l">
              <a:spcBef>
                <a:spcPts val="1000"/>
              </a:spcBef>
              <a:spcAft>
                <a:spcPts val="0"/>
              </a:spcAft>
              <a:buSzPts val="1440"/>
              <a:buNone/>
            </a:pPr>
            <a:r>
              <a:t/>
            </a:r>
            <a:endParaRPr/>
          </a:p>
        </p:txBody>
      </p:sp>
      <p:sp>
        <p:nvSpPr>
          <p:cNvPr id="246" name="Google Shape;246;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47" name="Google Shape;247;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8" name="Google Shape;248;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10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Effect filter="fade" transition="in">
                                      <p:cBhvr>
                                        <p:cTn dur="1000"/>
                                        <p:tgtEl>
                                          <p:spTgt spid="2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Effect filter="fade" transition="in">
                                      <p:cBhvr>
                                        <p:cTn dur="1000"/>
                                        <p:tgtEl>
                                          <p:spTgt spid="2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animEffect filter="fade" transition="in">
                                      <p:cBhvr>
                                        <p:cTn dur="1000"/>
                                        <p:tgtEl>
                                          <p:spTgt spid="2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4" st="4"/>
                                            </p:txEl>
                                          </p:spTgt>
                                        </p:tgtEl>
                                        <p:attrNameLst>
                                          <p:attrName>style.visibility</p:attrName>
                                        </p:attrNameLst>
                                      </p:cBhvr>
                                      <p:to>
                                        <p:strVal val="visible"/>
                                      </p:to>
                                    </p:set>
                                    <p:animEffect filter="fade" transition="in">
                                      <p:cBhvr>
                                        <p:cTn dur="1000"/>
                                        <p:tgtEl>
                                          <p:spTgt spid="2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5" st="5"/>
                                            </p:txEl>
                                          </p:spTgt>
                                        </p:tgtEl>
                                        <p:attrNameLst>
                                          <p:attrName>style.visibility</p:attrName>
                                        </p:attrNameLst>
                                      </p:cBhvr>
                                      <p:to>
                                        <p:strVal val="visible"/>
                                      </p:to>
                                    </p:set>
                                    <p:animEffect filter="fade" transition="in">
                                      <p:cBhvr>
                                        <p:cTn dur="1000"/>
                                        <p:tgtEl>
                                          <p:spTgt spid="2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6" st="6"/>
                                            </p:txEl>
                                          </p:spTgt>
                                        </p:tgtEl>
                                        <p:attrNameLst>
                                          <p:attrName>style.visibility</p:attrName>
                                        </p:attrNameLst>
                                      </p:cBhvr>
                                      <p:to>
                                        <p:strVal val="visible"/>
                                      </p:to>
                                    </p:set>
                                    <p:animEffect filter="fade" transition="in">
                                      <p:cBhvr>
                                        <p:cTn dur="1000"/>
                                        <p:tgtEl>
                                          <p:spTgt spid="2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7" st="7"/>
                                            </p:txEl>
                                          </p:spTgt>
                                        </p:tgtEl>
                                        <p:attrNameLst>
                                          <p:attrName>style.visibility</p:attrName>
                                        </p:attrNameLst>
                                      </p:cBhvr>
                                      <p:to>
                                        <p:strVal val="visible"/>
                                      </p:to>
                                    </p:set>
                                    <p:animEffect filter="fade" transition="in">
                                      <p:cBhvr>
                                        <p:cTn dur="1000"/>
                                        <p:tgtEl>
                                          <p:spTgt spid="2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8" st="8"/>
                                            </p:txEl>
                                          </p:spTgt>
                                        </p:tgtEl>
                                        <p:attrNameLst>
                                          <p:attrName>style.visibility</p:attrName>
                                        </p:attrNameLst>
                                      </p:cBhvr>
                                      <p:to>
                                        <p:strVal val="visible"/>
                                      </p:to>
                                    </p:set>
                                    <p:animEffect filter="fade" transition="in">
                                      <p:cBhvr>
                                        <p:cTn dur="1000"/>
                                        <p:tgtEl>
                                          <p:spTgt spid="24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9" st="9"/>
                                            </p:txEl>
                                          </p:spTgt>
                                        </p:tgtEl>
                                        <p:attrNameLst>
                                          <p:attrName>style.visibility</p:attrName>
                                        </p:attrNameLst>
                                      </p:cBhvr>
                                      <p:to>
                                        <p:strVal val="visible"/>
                                      </p:to>
                                    </p:set>
                                    <p:animEffect filter="fade" transition="in">
                                      <p:cBhvr>
                                        <p:cTn dur="1000"/>
                                        <p:tgtEl>
                                          <p:spTgt spid="24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3"/>
          <p:cNvPicPr preferRelativeResize="0"/>
          <p:nvPr/>
        </p:nvPicPr>
        <p:blipFill rotWithShape="1">
          <a:blip r:embed="rId3">
            <a:alphaModFix/>
          </a:blip>
          <a:srcRect b="0" l="0" r="0" t="0"/>
          <a:stretch/>
        </p:blipFill>
        <p:spPr>
          <a:xfrm>
            <a:off x="3676440" y="2183022"/>
            <a:ext cx="4839119" cy="2491956"/>
          </a:xfrm>
          <a:prstGeom prst="rect">
            <a:avLst/>
          </a:prstGeom>
          <a:noFill/>
          <a:ln>
            <a:noFill/>
          </a:ln>
        </p:spPr>
      </p:pic>
      <p:sp>
        <p:nvSpPr>
          <p:cNvPr id="254" name="Google Shape;254;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55" name="Google Shape;255;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6" name="Google Shape;256;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EA3C9E"/>
              </a:buClr>
              <a:buSzPct val="100000"/>
              <a:buFont typeface="Trebuchet MS"/>
              <a:buNone/>
            </a:pPr>
            <a:r>
              <a:rPr b="1" lang="en-US"/>
              <a:t>What are some famous websites written in Java?</a:t>
            </a:r>
            <a:br>
              <a:rPr b="1" lang="en-US"/>
            </a:br>
            <a:endParaRPr/>
          </a:p>
        </p:txBody>
      </p:sp>
      <p:sp>
        <p:nvSpPr>
          <p:cNvPr id="262" name="Google Shape;262;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63" name="Google Shape;263;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4" name="Google Shape;264;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qph.ec.quoracdn.net/main-qimg-e15d950348da6b94d512dbd18d46ab0a" id="265" name="Google Shape;265;p14"/>
          <p:cNvPicPr preferRelativeResize="0"/>
          <p:nvPr>
            <p:ph idx="1" type="body"/>
          </p:nvPr>
        </p:nvPicPr>
        <p:blipFill rotWithShape="1">
          <a:blip r:embed="rId3">
            <a:alphaModFix/>
          </a:blip>
          <a:srcRect b="0" l="0" r="0" t="0"/>
          <a:stretch/>
        </p:blipFill>
        <p:spPr>
          <a:xfrm>
            <a:off x="1131216" y="2047940"/>
            <a:ext cx="7459447" cy="38758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5"/>
          <p:cNvSpPr txBox="1"/>
          <p:nvPr>
            <p:ph idx="1" type="body"/>
          </p:nvPr>
        </p:nvSpPr>
        <p:spPr>
          <a:xfrm>
            <a:off x="677334" y="1236373"/>
            <a:ext cx="8596668" cy="480499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Very difficult to give credit to one application language if you are talking about a big web applications. They generally will have several language stacks..</a:t>
            </a:r>
            <a:endParaRPr/>
          </a:p>
          <a:p>
            <a:pPr indent="-342900" lvl="0" marL="342900" rtl="0" algn="l">
              <a:spcBef>
                <a:spcPts val="1000"/>
              </a:spcBef>
              <a:spcAft>
                <a:spcPts val="0"/>
              </a:spcAft>
              <a:buSzPts val="1440"/>
              <a:buChar char="►"/>
            </a:pPr>
            <a:r>
              <a:rPr lang="en-US"/>
              <a:t>Linkedin is primarily written in Java</a:t>
            </a:r>
            <a:endParaRPr/>
          </a:p>
          <a:p>
            <a:pPr indent="-342900" lvl="0" marL="342900" rtl="0" algn="l">
              <a:spcBef>
                <a:spcPts val="1000"/>
              </a:spcBef>
              <a:spcAft>
                <a:spcPts val="0"/>
              </a:spcAft>
              <a:buSzPts val="1440"/>
              <a:buChar char="►"/>
            </a:pPr>
            <a:r>
              <a:rPr lang="en-US"/>
              <a:t>Amazon(</a:t>
            </a:r>
            <a:r>
              <a:rPr lang="en-US" u="sng">
                <a:solidFill>
                  <a:schemeClr val="hlink"/>
                </a:solidFill>
                <a:hlinkClick r:id="rId3"/>
              </a:rPr>
              <a:t>High Scalability - High Scalability - Amazon Architecture</a:t>
            </a:r>
            <a:r>
              <a:rPr lang="en-US"/>
              <a:t>) also uses java in addition to other languages.</a:t>
            </a:r>
            <a:endParaRPr/>
          </a:p>
          <a:p>
            <a:pPr indent="-342900" lvl="0" marL="342900" rtl="0" algn="l">
              <a:spcBef>
                <a:spcPts val="1000"/>
              </a:spcBef>
              <a:spcAft>
                <a:spcPts val="0"/>
              </a:spcAft>
              <a:buSzPts val="1440"/>
              <a:buChar char="►"/>
            </a:pPr>
            <a:r>
              <a:rPr lang="en-US"/>
              <a:t>Facebook uses HBase (a Java based No-SQL DB) as messaging platform and also uses Java in other areas see - </a:t>
            </a:r>
            <a:r>
              <a:rPr lang="en-US" u="sng">
                <a:solidFill>
                  <a:schemeClr val="hlink"/>
                </a:solidFill>
                <a:hlinkClick r:id="rId4"/>
              </a:rPr>
              <a:t>Facebook Engineering: What is Facebook's architecture?</a:t>
            </a:r>
            <a:endParaRPr/>
          </a:p>
          <a:p>
            <a:pPr indent="-342900" lvl="0" marL="342900" rtl="0" algn="l">
              <a:spcBef>
                <a:spcPts val="1000"/>
              </a:spcBef>
              <a:spcAft>
                <a:spcPts val="0"/>
              </a:spcAft>
              <a:buSzPts val="1440"/>
              <a:buChar char="►"/>
            </a:pPr>
            <a:r>
              <a:rPr lang="en-US"/>
              <a:t>Ebay (</a:t>
            </a:r>
            <a:r>
              <a:rPr lang="en-US" u="sng">
                <a:solidFill>
                  <a:schemeClr val="hlink"/>
                </a:solidFill>
                <a:hlinkClick r:id="rId5"/>
              </a:rPr>
              <a:t>EBay Architecture</a:t>
            </a:r>
            <a:r>
              <a:rPr lang="en-US"/>
              <a:t>) uses Java</a:t>
            </a:r>
            <a:endParaRPr/>
          </a:p>
          <a:p>
            <a:pPr indent="-342900" lvl="0" marL="342900" rtl="0" algn="l">
              <a:spcBef>
                <a:spcPts val="1000"/>
              </a:spcBef>
              <a:spcAft>
                <a:spcPts val="0"/>
              </a:spcAft>
              <a:buSzPts val="1440"/>
              <a:buChar char="►"/>
            </a:pPr>
            <a:r>
              <a:rPr lang="en-US"/>
              <a:t>Google uses Java extensively in Google Plus, GTalk (</a:t>
            </a:r>
            <a:r>
              <a:rPr lang="en-US" u="sng">
                <a:solidFill>
                  <a:schemeClr val="hlink"/>
                </a:solidFill>
                <a:hlinkClick r:id="rId6"/>
              </a:rPr>
              <a:t>High Scalability - High Scalability - GoogleTalk Architecture</a:t>
            </a:r>
            <a:r>
              <a:rPr lang="en-US"/>
              <a:t>) etc</a:t>
            </a:r>
            <a:endParaRPr/>
          </a:p>
          <a:p>
            <a:pPr indent="0" lvl="0" marL="0" rtl="0" algn="l">
              <a:spcBef>
                <a:spcPts val="1000"/>
              </a:spcBef>
              <a:spcAft>
                <a:spcPts val="0"/>
              </a:spcAft>
              <a:buSzPts val="1440"/>
              <a:buNone/>
            </a:pPr>
            <a:r>
              <a:t/>
            </a:r>
            <a:endParaRPr/>
          </a:p>
        </p:txBody>
      </p:sp>
      <p:sp>
        <p:nvSpPr>
          <p:cNvPr id="271" name="Google Shape;271;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72" name="Google Shape;272;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3" name="Google Shape;273;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6"/>
          <p:cNvSpPr txBox="1"/>
          <p:nvPr>
            <p:ph type="title"/>
          </p:nvPr>
        </p:nvSpPr>
        <p:spPr>
          <a:xfrm>
            <a:off x="677334" y="248992"/>
            <a:ext cx="8596668" cy="6782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Some more websites Built in Java</a:t>
            </a:r>
            <a:endParaRPr/>
          </a:p>
        </p:txBody>
      </p:sp>
      <p:sp>
        <p:nvSpPr>
          <p:cNvPr id="279" name="Google Shape;279;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80" name="Google Shape;280;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1" name="Google Shape;281;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qph.ec.quoracdn.net/main-qimg-006f8b14118469b4ad7e67f81042cfc8" id="282" name="Google Shape;282;p16"/>
          <p:cNvPicPr preferRelativeResize="0"/>
          <p:nvPr>
            <p:ph idx="1" type="body"/>
          </p:nvPr>
        </p:nvPicPr>
        <p:blipFill rotWithShape="1">
          <a:blip r:embed="rId3">
            <a:alphaModFix/>
          </a:blip>
          <a:srcRect b="0" l="0" r="0" t="0"/>
          <a:stretch/>
        </p:blipFill>
        <p:spPr>
          <a:xfrm>
            <a:off x="677334" y="1177680"/>
            <a:ext cx="9845727" cy="48636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2800"/>
              <a:buFont typeface="Trebuchet MS"/>
              <a:buNone/>
            </a:pPr>
            <a:r>
              <a:rPr lang="en-US" sz="2800"/>
              <a:t>The Online Indian Railway Booking System. Below attached is a rare snap that bolsters the evidence.</a:t>
            </a:r>
            <a:endParaRPr/>
          </a:p>
        </p:txBody>
      </p:sp>
      <p:pic>
        <p:nvPicPr>
          <p:cNvPr id="288" name="Google Shape;288;p17"/>
          <p:cNvPicPr preferRelativeResize="0"/>
          <p:nvPr>
            <p:ph idx="1" type="body"/>
          </p:nvPr>
        </p:nvPicPr>
        <p:blipFill rotWithShape="1">
          <a:blip r:embed="rId3">
            <a:alphaModFix/>
          </a:blip>
          <a:srcRect b="0" l="0" r="0" t="0"/>
          <a:stretch/>
        </p:blipFill>
        <p:spPr>
          <a:xfrm>
            <a:off x="1842685" y="2348925"/>
            <a:ext cx="6266667" cy="3504762"/>
          </a:xfrm>
          <a:prstGeom prst="rect">
            <a:avLst/>
          </a:prstGeom>
          <a:noFill/>
          <a:ln>
            <a:noFill/>
          </a:ln>
        </p:spPr>
      </p:pic>
      <p:sp>
        <p:nvSpPr>
          <p:cNvPr id="289" name="Google Shape;289;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90" name="Google Shape;290;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1" name="Google Shape;291;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EA3C9E"/>
              </a:buClr>
              <a:buSzPct val="100000"/>
              <a:buFont typeface="Trebuchet MS"/>
              <a:buNone/>
            </a:pPr>
            <a:r>
              <a:rPr lang="en-US" u="sng">
                <a:solidFill>
                  <a:schemeClr val="hlink"/>
                </a:solidFill>
                <a:hlinkClick r:id="rId3"/>
              </a:rPr>
              <a:t>Tool to detect website development language</a:t>
            </a:r>
            <a:br>
              <a:rPr b="1" lang="en-US"/>
            </a:br>
            <a:br>
              <a:rPr lang="en-US"/>
            </a:br>
            <a:endParaRPr/>
          </a:p>
        </p:txBody>
      </p:sp>
      <p:sp>
        <p:nvSpPr>
          <p:cNvPr id="297" name="Google Shape;297;p1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u="sng">
                <a:solidFill>
                  <a:schemeClr val="hlink"/>
                </a:solidFill>
                <a:hlinkClick r:id="rId4"/>
              </a:rPr>
              <a:t>www.builtwith.com</a:t>
            </a:r>
            <a:endParaRPr/>
          </a:p>
          <a:p>
            <a:pPr indent="-342900" lvl="0" marL="342900" rtl="0" algn="l">
              <a:spcBef>
                <a:spcPts val="1000"/>
              </a:spcBef>
              <a:spcAft>
                <a:spcPts val="0"/>
              </a:spcAft>
              <a:buSzPts val="1440"/>
              <a:buChar char="►"/>
            </a:pPr>
            <a:r>
              <a:rPr lang="en-US" u="sng">
                <a:solidFill>
                  <a:schemeClr val="hlink"/>
                </a:solidFill>
                <a:hlinkClick r:id="rId5"/>
              </a:rPr>
              <a:t>http://onlinewebtool.com/cmsdetector.php</a:t>
            </a:r>
            <a:r>
              <a:rPr lang="en-US"/>
              <a:t> - for CMS detection</a:t>
            </a:r>
            <a:endParaRPr/>
          </a:p>
          <a:p>
            <a:pPr indent="-342900" lvl="0" marL="342900" rtl="0" algn="l">
              <a:spcBef>
                <a:spcPts val="1000"/>
              </a:spcBef>
              <a:spcAft>
                <a:spcPts val="0"/>
              </a:spcAft>
              <a:buSzPts val="1440"/>
              <a:buChar char="►"/>
            </a:pPr>
            <a:r>
              <a:rPr lang="en-US" u="sng">
                <a:solidFill>
                  <a:schemeClr val="hlink"/>
                </a:solidFill>
                <a:hlinkClick r:id="rId6"/>
              </a:rPr>
              <a:t>http://guess.scritch.org/</a:t>
            </a:r>
            <a:r>
              <a:rPr lang="en-US"/>
              <a:t> - Detect CMS, web framework</a:t>
            </a:r>
            <a:endParaRPr/>
          </a:p>
          <a:p>
            <a:pPr indent="0" lvl="0" marL="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
        <p:nvSpPr>
          <p:cNvPr id="298" name="Google Shape;298;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99" name="Google Shape;299;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0" name="Google Shape;300;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1" name="Google Shape;301;p18"/>
          <p:cNvPicPr preferRelativeResize="0"/>
          <p:nvPr/>
        </p:nvPicPr>
        <p:blipFill rotWithShape="1">
          <a:blip r:embed="rId7">
            <a:alphaModFix/>
          </a:blip>
          <a:srcRect b="0" l="0" r="0" t="0"/>
          <a:stretch/>
        </p:blipFill>
        <p:spPr>
          <a:xfrm>
            <a:off x="813483" y="3865075"/>
            <a:ext cx="6847619" cy="28476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Types of Java Applications</a:t>
            </a:r>
            <a:endParaRPr/>
          </a:p>
        </p:txBody>
      </p:sp>
      <p:sp>
        <p:nvSpPr>
          <p:cNvPr id="307" name="Google Shape;307;p1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79999"/>
              <a:buChar char="►"/>
            </a:pPr>
            <a:r>
              <a:rPr lang="en-US"/>
              <a:t>There are mainly 4 type of applications that can be created using java programming:</a:t>
            </a:r>
            <a:endParaRPr/>
          </a:p>
          <a:p>
            <a:pPr indent="0" lvl="0" marL="0" rtl="0" algn="l">
              <a:spcBef>
                <a:spcPts val="1000"/>
              </a:spcBef>
              <a:spcAft>
                <a:spcPts val="0"/>
              </a:spcAft>
              <a:buSzPct val="79999"/>
              <a:buNone/>
            </a:pPr>
            <a:r>
              <a:rPr b="1" lang="en-US"/>
              <a:t>1) Standalone Application</a:t>
            </a:r>
            <a:endParaRPr/>
          </a:p>
          <a:p>
            <a:pPr indent="-342900" lvl="0" marL="342900" rtl="0" algn="l">
              <a:spcBef>
                <a:spcPts val="1000"/>
              </a:spcBef>
              <a:spcAft>
                <a:spcPts val="0"/>
              </a:spcAft>
              <a:buSzPct val="79999"/>
              <a:buChar char="►"/>
            </a:pPr>
            <a:r>
              <a:rPr lang="en-US"/>
              <a:t>It is also known as desktop application or window-based application. An application that we need to install on every machine such as media player, antivirus etc. AWT and Swing are used in java for creating standalone applications.</a:t>
            </a:r>
            <a:endParaRPr/>
          </a:p>
          <a:p>
            <a:pPr indent="0" lvl="0" marL="0" rtl="0" algn="l">
              <a:spcBef>
                <a:spcPts val="1000"/>
              </a:spcBef>
              <a:spcAft>
                <a:spcPts val="0"/>
              </a:spcAft>
              <a:buSzPct val="79999"/>
              <a:buNone/>
            </a:pPr>
            <a:r>
              <a:rPr b="1" lang="en-US"/>
              <a:t>2) Web Application</a:t>
            </a:r>
            <a:endParaRPr/>
          </a:p>
          <a:p>
            <a:pPr indent="-342900" lvl="0" marL="342900" rtl="0" algn="l">
              <a:spcBef>
                <a:spcPts val="1000"/>
              </a:spcBef>
              <a:spcAft>
                <a:spcPts val="0"/>
              </a:spcAft>
              <a:buSzPct val="79999"/>
              <a:buChar char="►"/>
            </a:pPr>
            <a:r>
              <a:rPr lang="en-US"/>
              <a:t>An application that runs on the server side and creates dynamic page, is called web application. Currently, servlet, jsp, struts, jsf etc. technologies are used for creating web applications in java.</a:t>
            </a:r>
            <a:endParaRPr/>
          </a:p>
          <a:p>
            <a:pPr indent="0" lvl="0" marL="0" rtl="0" algn="l">
              <a:spcBef>
                <a:spcPts val="1000"/>
              </a:spcBef>
              <a:spcAft>
                <a:spcPts val="0"/>
              </a:spcAft>
              <a:buSzPct val="79999"/>
              <a:buNone/>
            </a:pPr>
            <a:r>
              <a:rPr b="1" lang="en-US"/>
              <a:t>3) Enterprise Application</a:t>
            </a:r>
            <a:endParaRPr/>
          </a:p>
          <a:p>
            <a:pPr indent="-342900" lvl="0" marL="342900" rtl="0" algn="l">
              <a:spcBef>
                <a:spcPts val="1000"/>
              </a:spcBef>
              <a:spcAft>
                <a:spcPts val="0"/>
              </a:spcAft>
              <a:buSzPct val="79999"/>
              <a:buChar char="►"/>
            </a:pPr>
            <a:r>
              <a:rPr lang="en-US"/>
              <a:t>An application that is distributed in nature, such as banking applications etc. It has the advantage of high level security, load balancing and clustering. In java, EJB is used for creating enterprise applications.</a:t>
            </a:r>
            <a:endParaRPr/>
          </a:p>
          <a:p>
            <a:pPr indent="0" lvl="0" marL="0" rtl="0" algn="l">
              <a:spcBef>
                <a:spcPts val="1000"/>
              </a:spcBef>
              <a:spcAft>
                <a:spcPts val="0"/>
              </a:spcAft>
              <a:buSzPct val="79999"/>
              <a:buNone/>
            </a:pPr>
            <a:r>
              <a:rPr b="1" lang="en-US"/>
              <a:t>4) Mobile Application</a:t>
            </a:r>
            <a:endParaRPr/>
          </a:p>
          <a:p>
            <a:pPr indent="-342900" lvl="0" marL="342900" rtl="0" algn="l">
              <a:spcBef>
                <a:spcPts val="1000"/>
              </a:spcBef>
              <a:spcAft>
                <a:spcPts val="0"/>
              </a:spcAft>
              <a:buSzPct val="79999"/>
              <a:buChar char="►"/>
            </a:pPr>
            <a:r>
              <a:rPr lang="en-US"/>
              <a:t>An application that is created for mobile devices. Currently Android and Java ME are used for creating mobile applications.</a:t>
            </a:r>
            <a:endParaRPr/>
          </a:p>
          <a:p>
            <a:pPr indent="-272034" lvl="0" marL="342900" rtl="0" algn="l">
              <a:spcBef>
                <a:spcPts val="1000"/>
              </a:spcBef>
              <a:spcAft>
                <a:spcPts val="0"/>
              </a:spcAft>
              <a:buSzPct val="79999"/>
              <a:buNone/>
            </a:pPr>
            <a:r>
              <a:t/>
            </a:r>
            <a:endParaRPr/>
          </a:p>
        </p:txBody>
      </p:sp>
      <p:sp>
        <p:nvSpPr>
          <p:cNvPr id="308" name="Google Shape;308;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09" name="Google Shape;309;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0" name="Google Shape;310;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animEffect filter="fade" transition="in">
                                      <p:cBhvr>
                                        <p:cTn dur="500"/>
                                        <p:tgtEl>
                                          <p:spTgt spid="3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animEffect filter="fade" transition="in">
                                      <p:cBhvr>
                                        <p:cTn dur="500"/>
                                        <p:tgtEl>
                                          <p:spTgt spid="3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animEffect filter="fade" transition="in">
                                      <p:cBhvr>
                                        <p:cTn dur="500"/>
                                        <p:tgtEl>
                                          <p:spTgt spid="3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3" st="3"/>
                                            </p:txEl>
                                          </p:spTgt>
                                        </p:tgtEl>
                                        <p:attrNameLst>
                                          <p:attrName>style.visibility</p:attrName>
                                        </p:attrNameLst>
                                      </p:cBhvr>
                                      <p:to>
                                        <p:strVal val="visible"/>
                                      </p:to>
                                    </p:set>
                                    <p:animEffect filter="fade" transition="in">
                                      <p:cBhvr>
                                        <p:cTn dur="500"/>
                                        <p:tgtEl>
                                          <p:spTgt spid="3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4" st="4"/>
                                            </p:txEl>
                                          </p:spTgt>
                                        </p:tgtEl>
                                        <p:attrNameLst>
                                          <p:attrName>style.visibility</p:attrName>
                                        </p:attrNameLst>
                                      </p:cBhvr>
                                      <p:to>
                                        <p:strVal val="visible"/>
                                      </p:to>
                                    </p:set>
                                    <p:animEffect filter="fade" transition="in">
                                      <p:cBhvr>
                                        <p:cTn dur="500"/>
                                        <p:tgtEl>
                                          <p:spTgt spid="3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5" st="5"/>
                                            </p:txEl>
                                          </p:spTgt>
                                        </p:tgtEl>
                                        <p:attrNameLst>
                                          <p:attrName>style.visibility</p:attrName>
                                        </p:attrNameLst>
                                      </p:cBhvr>
                                      <p:to>
                                        <p:strVal val="visible"/>
                                      </p:to>
                                    </p:set>
                                    <p:animEffect filter="fade" transition="in">
                                      <p:cBhvr>
                                        <p:cTn dur="500"/>
                                        <p:tgtEl>
                                          <p:spTgt spid="3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6" st="6"/>
                                            </p:txEl>
                                          </p:spTgt>
                                        </p:tgtEl>
                                        <p:attrNameLst>
                                          <p:attrName>style.visibility</p:attrName>
                                        </p:attrNameLst>
                                      </p:cBhvr>
                                      <p:to>
                                        <p:strVal val="visible"/>
                                      </p:to>
                                    </p:set>
                                    <p:animEffect filter="fade" transition="in">
                                      <p:cBhvr>
                                        <p:cTn dur="500"/>
                                        <p:tgtEl>
                                          <p:spTgt spid="3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7" st="7"/>
                                            </p:txEl>
                                          </p:spTgt>
                                        </p:tgtEl>
                                        <p:attrNameLst>
                                          <p:attrName>style.visibility</p:attrName>
                                        </p:attrNameLst>
                                      </p:cBhvr>
                                      <p:to>
                                        <p:strVal val="visible"/>
                                      </p:to>
                                    </p:set>
                                    <p:animEffect filter="fade" transition="in">
                                      <p:cBhvr>
                                        <p:cTn dur="500"/>
                                        <p:tgtEl>
                                          <p:spTgt spid="30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8" st="8"/>
                                            </p:txEl>
                                          </p:spTgt>
                                        </p:tgtEl>
                                        <p:attrNameLst>
                                          <p:attrName>style.visibility</p:attrName>
                                        </p:attrNameLst>
                                      </p:cBhvr>
                                      <p:to>
                                        <p:strVal val="visible"/>
                                      </p:to>
                                    </p:set>
                                    <p:animEffect filter="fade" transition="in">
                                      <p:cBhvr>
                                        <p:cTn dur="500"/>
                                        <p:tgtEl>
                                          <p:spTgt spid="30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9" st="9"/>
                                            </p:txEl>
                                          </p:spTgt>
                                        </p:tgtEl>
                                        <p:attrNameLst>
                                          <p:attrName>style.visibility</p:attrName>
                                        </p:attrNameLst>
                                      </p:cBhvr>
                                      <p:to>
                                        <p:strVal val="visible"/>
                                      </p:to>
                                    </p:set>
                                    <p:animEffect filter="fade" transition="in">
                                      <p:cBhvr>
                                        <p:cTn dur="500"/>
                                        <p:tgtEl>
                                          <p:spTgt spid="30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57" name="Google Shape;157;p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8" name="Google Shape;158;p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text" id="159" name="Google Shape;159;p2"/>
          <p:cNvPicPr preferRelativeResize="0"/>
          <p:nvPr>
            <p:ph idx="1" type="body"/>
          </p:nvPr>
        </p:nvPicPr>
        <p:blipFill rotWithShape="1">
          <a:blip r:embed="rId3">
            <a:alphaModFix/>
          </a:blip>
          <a:srcRect b="0" l="0" r="0" t="0"/>
          <a:stretch/>
        </p:blipFill>
        <p:spPr>
          <a:xfrm>
            <a:off x="2756694" y="2434431"/>
            <a:ext cx="4438650" cy="3333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History of Java</a:t>
            </a:r>
            <a:endParaRPr/>
          </a:p>
        </p:txBody>
      </p:sp>
      <p:sp>
        <p:nvSpPr>
          <p:cNvPr id="316" name="Google Shape;316;p2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Java history</a:t>
            </a:r>
            <a:r>
              <a:rPr lang="en-US"/>
              <a:t> is interesting to know. The history of java starts from Green Team.</a:t>
            </a:r>
            <a:endParaRPr/>
          </a:p>
          <a:p>
            <a:pPr indent="-342900" lvl="0" marL="342900" rtl="0" algn="l">
              <a:spcBef>
                <a:spcPts val="1000"/>
              </a:spcBef>
              <a:spcAft>
                <a:spcPts val="0"/>
              </a:spcAft>
              <a:buSzPts val="1440"/>
              <a:buChar char="►"/>
            </a:pPr>
            <a:r>
              <a:rPr lang="en-US"/>
              <a:t>Java team members (also known as </a:t>
            </a:r>
            <a:r>
              <a:rPr b="1" lang="en-US"/>
              <a:t>Green Team</a:t>
            </a:r>
            <a:r>
              <a:rPr lang="en-US"/>
              <a:t>), initiated a revolutionary task to develop a language for digital devices such as set-top boxes, televisions, and Remote devices etc. </a:t>
            </a:r>
            <a:endParaRPr/>
          </a:p>
          <a:p>
            <a:pPr indent="-342900" lvl="0" marL="342900" rtl="0" algn="l">
              <a:spcBef>
                <a:spcPts val="1000"/>
              </a:spcBef>
              <a:spcAft>
                <a:spcPts val="0"/>
              </a:spcAft>
              <a:buSzPts val="1440"/>
              <a:buChar char="►"/>
            </a:pPr>
            <a:r>
              <a:rPr lang="en-US"/>
              <a:t>Currently, Java is used in internet programming, mobile devices, games, e-business solutions etc. There are given the major points that describes the history of java. </a:t>
            </a:r>
            <a:endParaRPr/>
          </a:p>
        </p:txBody>
      </p:sp>
      <p:sp>
        <p:nvSpPr>
          <p:cNvPr id="317" name="Google Shape;317;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18" name="Google Shape;318;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9" name="Google Shape;319;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1"/>
          <p:cNvSpPr txBox="1"/>
          <p:nvPr>
            <p:ph idx="1" type="body"/>
          </p:nvPr>
        </p:nvSpPr>
        <p:spPr>
          <a:xfrm>
            <a:off x="677334" y="347473"/>
            <a:ext cx="8596668" cy="569389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 </a:t>
            </a:r>
            <a:r>
              <a:rPr b="1" lang="en-US"/>
              <a:t>James Gosling</a:t>
            </a:r>
            <a:r>
              <a:rPr lang="en-US"/>
              <a:t>, </a:t>
            </a:r>
            <a:r>
              <a:rPr b="1" lang="en-US"/>
              <a:t>Mike Sheridan</a:t>
            </a:r>
            <a:r>
              <a:rPr lang="en-US"/>
              <a:t>, and </a:t>
            </a:r>
            <a:r>
              <a:rPr b="1" lang="en-US"/>
              <a:t>Patrick Naughton</a:t>
            </a:r>
            <a:r>
              <a:rPr lang="en-US"/>
              <a:t> initiated the Java language project in June 1991. The small team of sun engineers called </a:t>
            </a:r>
            <a:r>
              <a:rPr b="1" lang="en-US"/>
              <a:t>Green Team</a:t>
            </a:r>
            <a:r>
              <a:rPr lang="en-US"/>
              <a:t>.</a:t>
            </a:r>
            <a:endParaRPr/>
          </a:p>
          <a:p>
            <a:pPr indent="-342900" lvl="0" marL="342900" rtl="0" algn="l">
              <a:spcBef>
                <a:spcPts val="1000"/>
              </a:spcBef>
              <a:spcAft>
                <a:spcPts val="0"/>
              </a:spcAft>
              <a:buSzPts val="1440"/>
              <a:buChar char="►"/>
            </a:pPr>
            <a:r>
              <a:rPr lang="en-US"/>
              <a:t>2) Originally designed for small, embedded systems in electronic appliances like set-top boxes.</a:t>
            </a:r>
            <a:endParaRPr/>
          </a:p>
          <a:p>
            <a:pPr indent="-342900" lvl="0" marL="342900" rtl="0" algn="l">
              <a:spcBef>
                <a:spcPts val="1000"/>
              </a:spcBef>
              <a:spcAft>
                <a:spcPts val="0"/>
              </a:spcAft>
              <a:buSzPts val="1440"/>
              <a:buChar char="►"/>
            </a:pPr>
            <a:r>
              <a:rPr lang="en-US"/>
              <a:t>3) Firstly, it was called </a:t>
            </a:r>
            <a:r>
              <a:rPr b="1" lang="en-US"/>
              <a:t>"Greentalk"</a:t>
            </a:r>
            <a:r>
              <a:rPr lang="en-US"/>
              <a:t> by James Gosling and file extension was .gt.</a:t>
            </a:r>
            <a:endParaRPr/>
          </a:p>
          <a:p>
            <a:pPr indent="-342900" lvl="0" marL="342900" rtl="0" algn="l">
              <a:spcBef>
                <a:spcPts val="1000"/>
              </a:spcBef>
              <a:spcAft>
                <a:spcPts val="0"/>
              </a:spcAft>
              <a:buSzPts val="1440"/>
              <a:buChar char="►"/>
            </a:pPr>
            <a:r>
              <a:rPr lang="en-US"/>
              <a:t>4) After that, it was called </a:t>
            </a:r>
            <a:r>
              <a:rPr b="1" lang="en-US"/>
              <a:t>Oak</a:t>
            </a:r>
            <a:r>
              <a:rPr lang="en-US"/>
              <a:t> and was developed as a part of the Green project.</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n-US"/>
              <a:t>Father of the Java is </a:t>
            </a:r>
            <a:r>
              <a:rPr b="1" lang="en-US"/>
              <a:t>James Gosling</a:t>
            </a:r>
            <a:endParaRPr/>
          </a:p>
          <a:p>
            <a:pPr indent="0" lvl="0" marL="0" rtl="0" algn="l">
              <a:spcBef>
                <a:spcPts val="1000"/>
              </a:spcBef>
              <a:spcAft>
                <a:spcPts val="0"/>
              </a:spcAft>
              <a:buSzPts val="1440"/>
              <a:buNone/>
            </a:pPr>
            <a:r>
              <a:t/>
            </a:r>
            <a:endParaRPr b="1"/>
          </a:p>
          <a:p>
            <a:pPr indent="0" lvl="0" marL="0" rtl="0" algn="l">
              <a:spcBef>
                <a:spcPts val="1000"/>
              </a:spcBef>
              <a:spcAft>
                <a:spcPts val="0"/>
              </a:spcAft>
              <a:buSzPts val="1440"/>
              <a:buNone/>
            </a:pPr>
            <a:r>
              <a:t/>
            </a:r>
            <a:endParaRPr b="1"/>
          </a:p>
          <a:p>
            <a:pPr indent="0" lvl="0" marL="0" rtl="0" algn="l">
              <a:spcBef>
                <a:spcPts val="1000"/>
              </a:spcBef>
              <a:spcAft>
                <a:spcPts val="0"/>
              </a:spcAft>
              <a:buSzPts val="1440"/>
              <a:buNone/>
            </a:pPr>
            <a:r>
              <a:t/>
            </a:r>
            <a:endParaRPr b="1"/>
          </a:p>
          <a:p>
            <a:pPr indent="0" lvl="0" marL="0" rtl="0" algn="l">
              <a:spcBef>
                <a:spcPts val="1000"/>
              </a:spcBef>
              <a:spcAft>
                <a:spcPts val="0"/>
              </a:spcAft>
              <a:buSzPts val="1440"/>
              <a:buNone/>
            </a:pPr>
            <a:r>
              <a:t/>
            </a:r>
            <a:endParaRPr b="1"/>
          </a:p>
          <a:p>
            <a:pPr indent="0" lvl="0" marL="0" rtl="0" algn="l">
              <a:spcBef>
                <a:spcPts val="1000"/>
              </a:spcBef>
              <a:spcAft>
                <a:spcPts val="0"/>
              </a:spcAft>
              <a:buSzPts val="1440"/>
              <a:buNone/>
            </a:pPr>
            <a:r>
              <a:t/>
            </a:r>
            <a:endParaRPr b="1"/>
          </a:p>
        </p:txBody>
      </p:sp>
      <p:pic>
        <p:nvPicPr>
          <p:cNvPr id="325" name="Google Shape;325;p21"/>
          <p:cNvPicPr preferRelativeResize="0"/>
          <p:nvPr/>
        </p:nvPicPr>
        <p:blipFill rotWithShape="1">
          <a:blip r:embed="rId3">
            <a:alphaModFix/>
          </a:blip>
          <a:srcRect b="0" l="0" r="0" t="0"/>
          <a:stretch/>
        </p:blipFill>
        <p:spPr>
          <a:xfrm>
            <a:off x="6194298" y="3520173"/>
            <a:ext cx="2857500" cy="2143125"/>
          </a:xfrm>
          <a:prstGeom prst="rect">
            <a:avLst/>
          </a:prstGeom>
          <a:noFill/>
          <a:ln>
            <a:noFill/>
          </a:ln>
        </p:spPr>
      </p:pic>
      <p:sp>
        <p:nvSpPr>
          <p:cNvPr id="326" name="Google Shape;326;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27" name="Google Shape;327;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8" name="Google Shape;328;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Why Oak name for java language?</a:t>
            </a:r>
            <a:endParaRPr/>
          </a:p>
        </p:txBody>
      </p:sp>
      <p:sp>
        <p:nvSpPr>
          <p:cNvPr id="334" name="Google Shape;334;p2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5) </a:t>
            </a:r>
            <a:r>
              <a:rPr b="1" lang="en-US"/>
              <a:t>Why Oak?</a:t>
            </a:r>
            <a:r>
              <a:rPr lang="en-US"/>
              <a:t> Oak is a symbol of strength and chosen as a national tree of many countries like U.S.A., France, Germany, Romania etc.</a:t>
            </a:r>
            <a:endParaRPr/>
          </a:p>
          <a:p>
            <a:pPr indent="-342900" lvl="0" marL="342900" rtl="0" algn="l">
              <a:spcBef>
                <a:spcPts val="1000"/>
              </a:spcBef>
              <a:spcAft>
                <a:spcPts val="0"/>
              </a:spcAft>
              <a:buSzPts val="1440"/>
              <a:buChar char="►"/>
            </a:pPr>
            <a:r>
              <a:rPr lang="en-US"/>
              <a:t>6) In 1995, Oak was renamed as </a:t>
            </a:r>
            <a:r>
              <a:rPr b="1" lang="en-US"/>
              <a:t>"Java"</a:t>
            </a:r>
            <a:r>
              <a:rPr lang="en-US"/>
              <a:t> because it was already a trademark by Oak Technologies.</a:t>
            </a:r>
            <a:endParaRPr/>
          </a:p>
          <a:p>
            <a:pPr indent="-251459" lvl="0" marL="342900" rtl="0" algn="l">
              <a:spcBef>
                <a:spcPts val="1000"/>
              </a:spcBef>
              <a:spcAft>
                <a:spcPts val="0"/>
              </a:spcAft>
              <a:buSzPts val="1440"/>
              <a:buNone/>
            </a:pPr>
            <a:r>
              <a:t/>
            </a:r>
            <a:endParaRPr/>
          </a:p>
        </p:txBody>
      </p:sp>
      <p:pic>
        <p:nvPicPr>
          <p:cNvPr descr="https://encrypted-tbn0.gstatic.com/images?q=tbn:ANd9GcREubl1yjREgJMfqOcMzi9SE_nXWGSPzJw-tYxiOI4D865dXZkm9A" id="335" name="Google Shape;335;p22"/>
          <p:cNvPicPr preferRelativeResize="0"/>
          <p:nvPr/>
        </p:nvPicPr>
        <p:blipFill rotWithShape="1">
          <a:blip r:embed="rId3">
            <a:alphaModFix/>
          </a:blip>
          <a:srcRect b="0" l="0" r="0" t="0"/>
          <a:stretch/>
        </p:blipFill>
        <p:spPr>
          <a:xfrm>
            <a:off x="3463552" y="4250661"/>
            <a:ext cx="2552700" cy="1790701"/>
          </a:xfrm>
          <a:prstGeom prst="rect">
            <a:avLst/>
          </a:prstGeom>
          <a:noFill/>
          <a:ln>
            <a:noFill/>
          </a:ln>
        </p:spPr>
      </p:pic>
      <p:sp>
        <p:nvSpPr>
          <p:cNvPr id="336" name="Google Shape;336;p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37" name="Google Shape;337;p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38" name="Google Shape;338;p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anim calcmode="lin" valueType="num">
                                      <p:cBhvr additive="base">
                                        <p:cTn dur="500"/>
                                        <p:tgtEl>
                                          <p:spTgt spid="33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anim calcmode="lin" valueType="num">
                                      <p:cBhvr additive="base">
                                        <p:cTn dur="500"/>
                                        <p:tgtEl>
                                          <p:spTgt spid="33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anim calcmode="lin" valueType="num">
                                      <p:cBhvr additive="base">
                                        <p:cTn dur="500"/>
                                        <p:tgtEl>
                                          <p:spTgt spid="33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Why Java name for java language?</a:t>
            </a:r>
            <a:endParaRPr/>
          </a:p>
        </p:txBody>
      </p:sp>
      <p:sp>
        <p:nvSpPr>
          <p:cNvPr id="344" name="Google Shape;344;p23"/>
          <p:cNvSpPr txBox="1"/>
          <p:nvPr>
            <p:ph idx="1" type="body"/>
          </p:nvPr>
        </p:nvSpPr>
        <p:spPr>
          <a:xfrm>
            <a:off x="677334" y="1483567"/>
            <a:ext cx="8596668" cy="4557795"/>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lang="en-US"/>
              <a:t>7) </a:t>
            </a:r>
            <a:r>
              <a:rPr b="1" lang="en-US"/>
              <a:t>Why they choosen java name for java language?</a:t>
            </a:r>
            <a:r>
              <a:rPr lang="en-US"/>
              <a:t> The team gathered to choose a new name. The suggested words were "dynamic", "revolutionary", "Silk", "jolt", "DNA" etc. They wanted something that reflected the essence of the technology: revolutionary, dynamic, lively, cool, unique, and easy to spell and fun to say.</a:t>
            </a:r>
            <a:endParaRPr/>
          </a:p>
          <a:p>
            <a:pPr indent="-342900" lvl="0" marL="342900" rtl="0" algn="l">
              <a:spcBef>
                <a:spcPts val="1000"/>
              </a:spcBef>
              <a:spcAft>
                <a:spcPts val="0"/>
              </a:spcAft>
              <a:buSzPts val="1440"/>
              <a:buChar char="►"/>
            </a:pPr>
            <a:r>
              <a:rPr lang="en-US"/>
              <a:t>According to James Gosling "Java was one of the top choices along with </a:t>
            </a:r>
            <a:r>
              <a:rPr b="1" lang="en-US"/>
              <a:t>Silk</a:t>
            </a:r>
            <a:r>
              <a:rPr lang="en-US"/>
              <a:t>". Since java was so unique, most of the team members preferred java. </a:t>
            </a:r>
            <a:endParaRPr/>
          </a:p>
          <a:p>
            <a:pPr indent="-342900" lvl="0" marL="342900" rtl="0" algn="l">
              <a:spcBef>
                <a:spcPts val="1000"/>
              </a:spcBef>
              <a:spcAft>
                <a:spcPts val="0"/>
              </a:spcAft>
              <a:buSzPts val="1440"/>
              <a:buChar char="►"/>
            </a:pPr>
            <a:r>
              <a:rPr lang="en-US"/>
              <a:t>8) Java is an island of Indonesia where first coffee was produced (called java coffee).</a:t>
            </a:r>
            <a:endParaRPr/>
          </a:p>
          <a:p>
            <a:pPr indent="-342900" lvl="0" marL="342900" rtl="0" algn="l">
              <a:spcBef>
                <a:spcPts val="1000"/>
              </a:spcBef>
              <a:spcAft>
                <a:spcPts val="0"/>
              </a:spcAft>
              <a:buSzPts val="1440"/>
              <a:buChar char="►"/>
            </a:pPr>
            <a:r>
              <a:rPr lang="en-US"/>
              <a:t>9) Notice that Java is just a name not an acronym.</a:t>
            </a:r>
            <a:endParaRPr/>
          </a:p>
          <a:p>
            <a:pPr indent="-342900" lvl="0" marL="342900" rtl="0" algn="l">
              <a:spcBef>
                <a:spcPts val="1000"/>
              </a:spcBef>
              <a:spcAft>
                <a:spcPts val="0"/>
              </a:spcAft>
              <a:buSzPts val="1440"/>
              <a:buChar char="►"/>
            </a:pPr>
            <a:r>
              <a:rPr lang="en-US"/>
              <a:t>10) Originally developed by James Gosling at Sun Microsystems (which is now a subsidiary of Oracle Corporation) and released in 1995.</a:t>
            </a:r>
            <a:endParaRPr/>
          </a:p>
          <a:p>
            <a:pPr indent="-342900" lvl="0" marL="342900" rtl="0" algn="l">
              <a:spcBef>
                <a:spcPts val="1000"/>
              </a:spcBef>
              <a:spcAft>
                <a:spcPts val="0"/>
              </a:spcAft>
              <a:buSzPts val="1440"/>
              <a:buChar char="►"/>
            </a:pPr>
            <a:r>
              <a:rPr lang="en-US"/>
              <a:t>11) In 1995, Time magazine called </a:t>
            </a:r>
            <a:r>
              <a:rPr b="1" lang="en-US"/>
              <a:t>Java one of the Ten Best Products of 1995</a:t>
            </a:r>
            <a:r>
              <a:rPr lang="en-US"/>
              <a:t>. </a:t>
            </a:r>
            <a:endParaRPr/>
          </a:p>
          <a:p>
            <a:pPr indent="-342900" lvl="0" marL="342900" rtl="0" algn="l">
              <a:spcBef>
                <a:spcPts val="1000"/>
              </a:spcBef>
              <a:spcAft>
                <a:spcPts val="0"/>
              </a:spcAft>
              <a:buSzPts val="1440"/>
              <a:buChar char="►"/>
            </a:pPr>
            <a:r>
              <a:rPr lang="en-US"/>
              <a:t>12) JDK 1.0 released in(January 23, 1996).</a:t>
            </a:r>
            <a:endParaRPr/>
          </a:p>
          <a:p>
            <a:pPr indent="-251459" lvl="0" marL="342900" rtl="0" algn="l">
              <a:spcBef>
                <a:spcPts val="1000"/>
              </a:spcBef>
              <a:spcAft>
                <a:spcPts val="0"/>
              </a:spcAft>
              <a:buSzPts val="1440"/>
              <a:buNone/>
            </a:pPr>
            <a:r>
              <a:t/>
            </a:r>
            <a:endParaRPr/>
          </a:p>
        </p:txBody>
      </p:sp>
      <p:sp>
        <p:nvSpPr>
          <p:cNvPr id="345" name="Google Shape;345;p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46" name="Google Shape;346;p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47" name="Google Shape;347;p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000"/>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000"/>
                                        <p:tgtEl>
                                          <p:spTgt spid="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animEffect filter="fade" transition="in">
                                      <p:cBhvr>
                                        <p:cTn dur="1000"/>
                                        <p:tgtEl>
                                          <p:spTgt spid="3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animEffect filter="fade" transition="in">
                                      <p:cBhvr>
                                        <p:cTn dur="1000"/>
                                        <p:tgtEl>
                                          <p:spTgt spid="3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animEffect filter="fade" transition="in">
                                      <p:cBhvr>
                                        <p:cTn dur="1000"/>
                                        <p:tgtEl>
                                          <p:spTgt spid="3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animEffect filter="fade" transition="in">
                                      <p:cBhvr>
                                        <p:cTn dur="1000"/>
                                        <p:tgtEl>
                                          <p:spTgt spid="3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7" st="7"/>
                                            </p:txEl>
                                          </p:spTgt>
                                        </p:tgtEl>
                                        <p:attrNameLst>
                                          <p:attrName>style.visibility</p:attrName>
                                        </p:attrNameLst>
                                      </p:cBhvr>
                                      <p:to>
                                        <p:strVal val="visible"/>
                                      </p:to>
                                    </p:set>
                                    <p:animEffect filter="fade" transition="in">
                                      <p:cBhvr>
                                        <p:cTn dur="1000"/>
                                        <p:tgtEl>
                                          <p:spTgt spid="34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Java Logo</a:t>
            </a:r>
            <a:endParaRPr/>
          </a:p>
        </p:txBody>
      </p:sp>
      <p:pic>
        <p:nvPicPr>
          <p:cNvPr id="353" name="Google Shape;353;p24"/>
          <p:cNvPicPr preferRelativeResize="0"/>
          <p:nvPr>
            <p:ph idx="1" type="body"/>
          </p:nvPr>
        </p:nvPicPr>
        <p:blipFill rotWithShape="1">
          <a:blip r:embed="rId3">
            <a:alphaModFix/>
          </a:blip>
          <a:srcRect b="0" l="0" r="0" t="0"/>
          <a:stretch/>
        </p:blipFill>
        <p:spPr>
          <a:xfrm>
            <a:off x="1847461" y="2155372"/>
            <a:ext cx="4557308" cy="3017498"/>
          </a:xfrm>
          <a:prstGeom prst="rect">
            <a:avLst/>
          </a:prstGeom>
          <a:noFill/>
          <a:ln>
            <a:noFill/>
          </a:ln>
        </p:spPr>
      </p:pic>
      <p:sp>
        <p:nvSpPr>
          <p:cNvPr id="354" name="Google Shape;354;p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55" name="Google Shape;355;p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56" name="Google Shape;356;p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Java Modules</a:t>
            </a:r>
            <a:endParaRPr/>
          </a:p>
        </p:txBody>
      </p:sp>
      <p:sp>
        <p:nvSpPr>
          <p:cNvPr id="362" name="Google Shape;362;p2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J2SE</a:t>
            </a:r>
            <a:endParaRPr/>
          </a:p>
          <a:p>
            <a:pPr indent="-342900" lvl="0" marL="342900" rtl="0" algn="l">
              <a:spcBef>
                <a:spcPts val="1000"/>
              </a:spcBef>
              <a:spcAft>
                <a:spcPts val="0"/>
              </a:spcAft>
              <a:buSzPts val="1440"/>
              <a:buChar char="►"/>
            </a:pPr>
            <a:r>
              <a:rPr lang="en-US"/>
              <a:t>J2EE</a:t>
            </a:r>
            <a:endParaRPr/>
          </a:p>
          <a:p>
            <a:pPr indent="-342900" lvl="0" marL="342900" rtl="0" algn="l">
              <a:spcBef>
                <a:spcPts val="1000"/>
              </a:spcBef>
              <a:spcAft>
                <a:spcPts val="0"/>
              </a:spcAft>
              <a:buSzPts val="1440"/>
              <a:buChar char="►"/>
            </a:pPr>
            <a:r>
              <a:rPr lang="en-US"/>
              <a:t>J2ME</a:t>
            </a:r>
            <a:endParaRPr/>
          </a:p>
        </p:txBody>
      </p:sp>
      <p:sp>
        <p:nvSpPr>
          <p:cNvPr id="363" name="Google Shape;363;p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64" name="Google Shape;364;p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65" name="Google Shape;365;p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Java platforms compared SE vs EE vs ME</a:t>
            </a:r>
            <a:endParaRPr/>
          </a:p>
        </p:txBody>
      </p:sp>
      <p:pic>
        <p:nvPicPr>
          <p:cNvPr id="371" name="Google Shape;371;p27"/>
          <p:cNvPicPr preferRelativeResize="0"/>
          <p:nvPr>
            <p:ph idx="1" type="body"/>
          </p:nvPr>
        </p:nvPicPr>
        <p:blipFill rotWithShape="1">
          <a:blip r:embed="rId3">
            <a:alphaModFix/>
          </a:blip>
          <a:srcRect b="0" l="0" r="0" t="0"/>
          <a:stretch/>
        </p:blipFill>
        <p:spPr>
          <a:xfrm>
            <a:off x="2214114" y="2748925"/>
            <a:ext cx="5523809" cy="2704762"/>
          </a:xfrm>
          <a:prstGeom prst="rect">
            <a:avLst/>
          </a:prstGeom>
          <a:noFill/>
          <a:ln>
            <a:noFill/>
          </a:ln>
        </p:spPr>
      </p:pic>
      <p:sp>
        <p:nvSpPr>
          <p:cNvPr id="372" name="Google Shape;372;p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73" name="Google Shape;373;p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74" name="Google Shape;374;p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EA3C9E"/>
              </a:buClr>
              <a:buSzPct val="100000"/>
              <a:buFont typeface="Trebuchet MS"/>
              <a:buNone/>
            </a:pPr>
            <a:r>
              <a:rPr b="1" lang="en-US"/>
              <a:t>Java Version History</a:t>
            </a:r>
            <a:br>
              <a:rPr b="1" lang="en-US"/>
            </a:br>
            <a:r>
              <a:rPr lang="en-US" sz="2200"/>
              <a:t>There are many java versions that has been released.</a:t>
            </a:r>
            <a:br>
              <a:rPr lang="en-US" sz="2200"/>
            </a:br>
            <a:br>
              <a:rPr lang="en-US"/>
            </a:br>
            <a:endParaRPr/>
          </a:p>
        </p:txBody>
      </p:sp>
      <p:sp>
        <p:nvSpPr>
          <p:cNvPr id="380" name="Google Shape;380;p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81" name="Google Shape;381;p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82" name="Google Shape;382;p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3" name="Google Shape;383;p28"/>
          <p:cNvPicPr preferRelativeResize="0"/>
          <p:nvPr>
            <p:ph idx="1" type="body"/>
          </p:nvPr>
        </p:nvPicPr>
        <p:blipFill rotWithShape="1">
          <a:blip r:embed="rId3">
            <a:alphaModFix/>
          </a:blip>
          <a:srcRect b="0" l="0" r="0" t="0"/>
          <a:stretch/>
        </p:blipFill>
        <p:spPr>
          <a:xfrm>
            <a:off x="1640264" y="1930400"/>
            <a:ext cx="5808273" cy="4476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A3C9E"/>
              </a:buClr>
              <a:buSzPts val="2400"/>
              <a:buFont typeface="Trebuchet MS"/>
              <a:buNone/>
            </a:pPr>
            <a:r>
              <a:rPr lang="en-US" sz="2400"/>
              <a:t>what is a significance of “Java 2” in J2EE?</a:t>
            </a:r>
            <a:br>
              <a:rPr lang="en-US" sz="2400"/>
            </a:br>
            <a:r>
              <a:rPr lang="en-US" sz="2400"/>
              <a:t>Or</a:t>
            </a:r>
            <a:br>
              <a:rPr lang="en-US" sz="2400"/>
            </a:br>
            <a:r>
              <a:rPr lang="en-US" sz="2400"/>
              <a:t>What is the meaning of 2 in J2SE or J2EE</a:t>
            </a:r>
            <a:endParaRPr/>
          </a:p>
        </p:txBody>
      </p:sp>
      <p:sp>
        <p:nvSpPr>
          <p:cNvPr id="389" name="Google Shape;389;p2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7030A0"/>
                </a:solidFill>
              </a:rPr>
              <a:t>Java SE was known as </a:t>
            </a:r>
            <a:r>
              <a:rPr b="1" lang="en-US">
                <a:solidFill>
                  <a:srgbClr val="7030A0"/>
                </a:solidFill>
              </a:rPr>
              <a:t>Java 2 Platform, Standard Edition or J2SE from version 1.2 until version 1.5</a:t>
            </a:r>
            <a:r>
              <a:rPr lang="en-US"/>
              <a:t>. The "SE" is used to distinguish the base platform from Java EE and Java ME. </a:t>
            </a:r>
            <a:r>
              <a:rPr b="1" lang="en-US">
                <a:solidFill>
                  <a:srgbClr val="7030A0"/>
                </a:solidFill>
              </a:rPr>
              <a:t>The "2" was originally intended to emphasize the major changes introduced in version 1.2, but was removed in version 1.6.</a:t>
            </a:r>
            <a:r>
              <a:rPr lang="en-US"/>
              <a:t> The naming convention has been changed several times over the Java version hist</a:t>
            </a:r>
            <a:endParaRPr/>
          </a:p>
          <a:p>
            <a:pPr indent="-342900" lvl="0" marL="342900" rtl="0" algn="l">
              <a:spcBef>
                <a:spcPts val="1000"/>
              </a:spcBef>
              <a:spcAft>
                <a:spcPts val="0"/>
              </a:spcAft>
              <a:buSzPts val="1440"/>
              <a:buChar char="►"/>
            </a:pPr>
            <a:r>
              <a:rPr lang="en-US"/>
              <a:t>Emphasize means give special importance  or prominence to (something) in speaking or writing.</a:t>
            </a:r>
            <a:endParaRPr/>
          </a:p>
        </p:txBody>
      </p:sp>
      <p:sp>
        <p:nvSpPr>
          <p:cNvPr id="390" name="Google Shape;390;p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391" name="Google Shape;391;p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92" name="Google Shape;392;p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Note:</a:t>
            </a:r>
            <a:endParaRPr/>
          </a:p>
        </p:txBody>
      </p:sp>
      <p:sp>
        <p:nvSpPr>
          <p:cNvPr id="398" name="Google Shape;398;p3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7030A0"/>
                </a:solidFill>
              </a:rPr>
              <a:t>Sun Microsystems has renamed the new J2 versions as Java SE, Java EE and Java ME, respectively. Java is guaranteed to be </a:t>
            </a:r>
            <a:r>
              <a:rPr b="1" lang="en-US"/>
              <a:t>Write Once, Run Anywhere.</a:t>
            </a:r>
            <a:endParaRPr/>
          </a:p>
        </p:txBody>
      </p:sp>
      <p:sp>
        <p:nvSpPr>
          <p:cNvPr id="399" name="Google Shape;399;p3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400" name="Google Shape;400;p3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01" name="Google Shape;401;p3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65" name="Google Shape;165;p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6" name="Google Shape;166;p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text" id="167" name="Google Shape;167;p3"/>
          <p:cNvPicPr preferRelativeResize="0"/>
          <p:nvPr>
            <p:ph idx="1" type="body"/>
          </p:nvPr>
        </p:nvPicPr>
        <p:blipFill rotWithShape="1">
          <a:blip r:embed="rId3">
            <a:alphaModFix/>
          </a:blip>
          <a:srcRect b="0" l="0" r="0" t="0"/>
          <a:stretch/>
        </p:blipFill>
        <p:spPr>
          <a:xfrm>
            <a:off x="2690019" y="2496344"/>
            <a:ext cx="4572000" cy="3209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Features of Java</a:t>
            </a:r>
            <a:endParaRPr/>
          </a:p>
        </p:txBody>
      </p:sp>
      <p:grpSp>
        <p:nvGrpSpPr>
          <p:cNvPr id="407" name="Google Shape;407;p31"/>
          <p:cNvGrpSpPr/>
          <p:nvPr/>
        </p:nvGrpSpPr>
        <p:grpSpPr>
          <a:xfrm>
            <a:off x="3428682" y="2162814"/>
            <a:ext cx="3094672" cy="3876983"/>
            <a:chOff x="2750819" y="2226"/>
            <a:chExt cx="3094672" cy="3876983"/>
          </a:xfrm>
        </p:grpSpPr>
        <p:sp>
          <p:nvSpPr>
            <p:cNvPr id="408" name="Google Shape;408;p31"/>
            <p:cNvSpPr/>
            <p:nvPr/>
          </p:nvSpPr>
          <p:spPr>
            <a:xfrm>
              <a:off x="2750819" y="2226"/>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txBox="1"/>
            <p:nvPr/>
          </p:nvSpPr>
          <p:spPr>
            <a:xfrm>
              <a:off x="2765899" y="17306"/>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Simple</a:t>
              </a:r>
              <a:endParaRPr/>
            </a:p>
          </p:txBody>
        </p:sp>
        <p:sp>
          <p:nvSpPr>
            <p:cNvPr id="410" name="Google Shape;410;p31"/>
            <p:cNvSpPr/>
            <p:nvPr/>
          </p:nvSpPr>
          <p:spPr>
            <a:xfrm>
              <a:off x="2750819" y="326596"/>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txBox="1"/>
            <p:nvPr/>
          </p:nvSpPr>
          <p:spPr>
            <a:xfrm>
              <a:off x="2765899" y="341676"/>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Object-Oriented</a:t>
              </a:r>
              <a:endParaRPr/>
            </a:p>
          </p:txBody>
        </p:sp>
        <p:sp>
          <p:nvSpPr>
            <p:cNvPr id="412" name="Google Shape;412;p31"/>
            <p:cNvSpPr/>
            <p:nvPr/>
          </p:nvSpPr>
          <p:spPr>
            <a:xfrm>
              <a:off x="2750819" y="650965"/>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txBox="1"/>
            <p:nvPr/>
          </p:nvSpPr>
          <p:spPr>
            <a:xfrm>
              <a:off x="2765899" y="666045"/>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Platform independent</a:t>
              </a:r>
              <a:endParaRPr/>
            </a:p>
          </p:txBody>
        </p:sp>
        <p:sp>
          <p:nvSpPr>
            <p:cNvPr id="414" name="Google Shape;414;p31"/>
            <p:cNvSpPr/>
            <p:nvPr/>
          </p:nvSpPr>
          <p:spPr>
            <a:xfrm>
              <a:off x="2750819" y="975334"/>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txBox="1"/>
            <p:nvPr/>
          </p:nvSpPr>
          <p:spPr>
            <a:xfrm>
              <a:off x="2765899" y="990414"/>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Secured</a:t>
              </a:r>
              <a:endParaRPr/>
            </a:p>
          </p:txBody>
        </p:sp>
        <p:sp>
          <p:nvSpPr>
            <p:cNvPr id="416" name="Google Shape;416;p31"/>
            <p:cNvSpPr/>
            <p:nvPr/>
          </p:nvSpPr>
          <p:spPr>
            <a:xfrm>
              <a:off x="2750819" y="1299703"/>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txBox="1"/>
            <p:nvPr/>
          </p:nvSpPr>
          <p:spPr>
            <a:xfrm>
              <a:off x="2765899" y="1314783"/>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Robust</a:t>
              </a:r>
              <a:endParaRPr/>
            </a:p>
          </p:txBody>
        </p:sp>
        <p:sp>
          <p:nvSpPr>
            <p:cNvPr id="418" name="Google Shape;418;p31"/>
            <p:cNvSpPr/>
            <p:nvPr/>
          </p:nvSpPr>
          <p:spPr>
            <a:xfrm>
              <a:off x="2750819" y="1624072"/>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txBox="1"/>
            <p:nvPr/>
          </p:nvSpPr>
          <p:spPr>
            <a:xfrm>
              <a:off x="2765899" y="1639152"/>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Architecture neutral</a:t>
              </a:r>
              <a:endParaRPr/>
            </a:p>
          </p:txBody>
        </p:sp>
        <p:sp>
          <p:nvSpPr>
            <p:cNvPr id="420" name="Google Shape;420;p31"/>
            <p:cNvSpPr/>
            <p:nvPr/>
          </p:nvSpPr>
          <p:spPr>
            <a:xfrm>
              <a:off x="2750819" y="1948441"/>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txBox="1"/>
            <p:nvPr/>
          </p:nvSpPr>
          <p:spPr>
            <a:xfrm>
              <a:off x="2765899" y="1963521"/>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Portable</a:t>
              </a:r>
              <a:endParaRPr/>
            </a:p>
          </p:txBody>
        </p:sp>
        <p:sp>
          <p:nvSpPr>
            <p:cNvPr id="422" name="Google Shape;422;p31"/>
            <p:cNvSpPr/>
            <p:nvPr/>
          </p:nvSpPr>
          <p:spPr>
            <a:xfrm>
              <a:off x="2750819" y="2272810"/>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txBox="1"/>
            <p:nvPr/>
          </p:nvSpPr>
          <p:spPr>
            <a:xfrm>
              <a:off x="2765899" y="2287890"/>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Dynamic</a:t>
              </a:r>
              <a:endParaRPr/>
            </a:p>
          </p:txBody>
        </p:sp>
        <p:sp>
          <p:nvSpPr>
            <p:cNvPr id="424" name="Google Shape;424;p31"/>
            <p:cNvSpPr/>
            <p:nvPr/>
          </p:nvSpPr>
          <p:spPr>
            <a:xfrm>
              <a:off x="2750819" y="2597179"/>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txBox="1"/>
            <p:nvPr/>
          </p:nvSpPr>
          <p:spPr>
            <a:xfrm>
              <a:off x="2765899" y="2612259"/>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Interpreted</a:t>
              </a:r>
              <a:endParaRPr/>
            </a:p>
          </p:txBody>
        </p:sp>
        <p:sp>
          <p:nvSpPr>
            <p:cNvPr id="426" name="Google Shape;426;p31"/>
            <p:cNvSpPr/>
            <p:nvPr/>
          </p:nvSpPr>
          <p:spPr>
            <a:xfrm>
              <a:off x="2750819" y="2921548"/>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txBox="1"/>
            <p:nvPr/>
          </p:nvSpPr>
          <p:spPr>
            <a:xfrm>
              <a:off x="2765899" y="2936628"/>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High Performance</a:t>
              </a:r>
              <a:endParaRPr/>
            </a:p>
          </p:txBody>
        </p:sp>
        <p:sp>
          <p:nvSpPr>
            <p:cNvPr id="428" name="Google Shape;428;p31"/>
            <p:cNvSpPr/>
            <p:nvPr/>
          </p:nvSpPr>
          <p:spPr>
            <a:xfrm>
              <a:off x="2750819" y="3245918"/>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txBox="1"/>
            <p:nvPr/>
          </p:nvSpPr>
          <p:spPr>
            <a:xfrm>
              <a:off x="2765899" y="3260998"/>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Multithreaded</a:t>
              </a:r>
              <a:endParaRPr/>
            </a:p>
          </p:txBody>
        </p:sp>
        <p:sp>
          <p:nvSpPr>
            <p:cNvPr id="430" name="Google Shape;430;p31"/>
            <p:cNvSpPr/>
            <p:nvPr/>
          </p:nvSpPr>
          <p:spPr>
            <a:xfrm>
              <a:off x="2750819" y="3570287"/>
              <a:ext cx="3094672" cy="308922"/>
            </a:xfrm>
            <a:prstGeom prst="roundRect">
              <a:avLst>
                <a:gd fmla="val 16667" name="adj"/>
              </a:avLst>
            </a:prstGeom>
            <a:solidFill>
              <a:srgbClr val="F396CB"/>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txBox="1"/>
            <p:nvPr/>
          </p:nvSpPr>
          <p:spPr>
            <a:xfrm>
              <a:off x="2765899" y="3585367"/>
              <a:ext cx="3064512" cy="278762"/>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Trebuchet MS"/>
                <a:buNone/>
              </a:pPr>
              <a:r>
                <a:rPr b="0" i="0" lang="en-US" sz="1600" u="none" cap="none" strike="noStrike">
                  <a:solidFill>
                    <a:schemeClr val="lt1"/>
                  </a:solidFill>
                  <a:latin typeface="Trebuchet MS"/>
                  <a:ea typeface="Trebuchet MS"/>
                  <a:cs typeface="Trebuchet MS"/>
                  <a:sym typeface="Trebuchet MS"/>
                </a:rPr>
                <a:t>Distributed</a:t>
              </a:r>
              <a:endParaRPr/>
            </a:p>
          </p:txBody>
        </p:sp>
      </p:grpSp>
      <p:sp>
        <p:nvSpPr>
          <p:cNvPr id="432" name="Google Shape;432;p3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433" name="Google Shape;433;p3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34" name="Google Shape;434;p3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Simple</a:t>
            </a:r>
            <a:endParaRPr/>
          </a:p>
        </p:txBody>
      </p:sp>
      <p:graphicFrame>
        <p:nvGraphicFramePr>
          <p:cNvPr id="440" name="Google Shape;440;p32"/>
          <p:cNvGraphicFramePr/>
          <p:nvPr/>
        </p:nvGraphicFramePr>
        <p:xfrm>
          <a:off x="677863" y="2912586"/>
          <a:ext cx="3000000" cy="3000000"/>
        </p:xfrm>
        <a:graphic>
          <a:graphicData uri="http://schemas.openxmlformats.org/drawingml/2006/table">
            <a:tbl>
              <a:tblPr>
                <a:noFill/>
                <a:tableStyleId>{208EB8E4-E408-45A1-8BCC-5EF74E241351}</a:tableStyleId>
              </a:tblPr>
              <a:tblGrid>
                <a:gridCol w="8596300"/>
              </a:tblGrid>
              <a:tr h="0">
                <a:tc>
                  <a:txBody>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According to Sun, Java language is simple because: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      syntax is based on C++ (so easier for programmers to learn it after 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      removed many confusing and/or rarely-used features e.g., explicit pointers, operator overloading etc.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      No need to remove unreferenced objects because there is Automatic Garbage Collection in java.</a:t>
                      </a:r>
                      <a:endParaRPr/>
                    </a:p>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41" name="Google Shape;441;p3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442" name="Google Shape;442;p3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43" name="Google Shape;443;p3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Why pointers are eliminated in Java?</a:t>
            </a:r>
            <a:endParaRPr/>
          </a:p>
        </p:txBody>
      </p:sp>
      <p:sp>
        <p:nvSpPr>
          <p:cNvPr id="449" name="Google Shape;449;p3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Pointers lead to confusion for a programmer. Pointers may crash a program. </a:t>
            </a:r>
            <a:r>
              <a:rPr lang="en-US">
                <a:solidFill>
                  <a:srgbClr val="FF0000"/>
                </a:solidFill>
              </a:rPr>
              <a:t>Using pointer virus and hacking programs can be written.</a:t>
            </a:r>
            <a:endParaRPr/>
          </a:p>
        </p:txBody>
      </p:sp>
      <p:sp>
        <p:nvSpPr>
          <p:cNvPr id="450" name="Google Shape;450;p3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451" name="Google Shape;451;p3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52" name="Google Shape;452;p3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Object-oriented</a:t>
            </a:r>
            <a:br>
              <a:rPr b="1" lang="en-US"/>
            </a:br>
            <a:endParaRPr/>
          </a:p>
        </p:txBody>
      </p:sp>
      <p:sp>
        <p:nvSpPr>
          <p:cNvPr id="458" name="Google Shape;458;p3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459" name="Google Shape;459;p3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60" name="Google Shape;460;p3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3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OOPS is a concept.</a:t>
            </a:r>
            <a:endParaRPr/>
          </a:p>
          <a:p>
            <a:pPr indent="-342900" lvl="0" marL="342900" rtl="0" algn="l">
              <a:spcBef>
                <a:spcPts val="1000"/>
              </a:spcBef>
              <a:spcAft>
                <a:spcPts val="0"/>
              </a:spcAft>
              <a:buSzPts val="1440"/>
              <a:buChar char="►"/>
            </a:pPr>
            <a:r>
              <a:rPr b="1" lang="en-US">
                <a:solidFill>
                  <a:srgbClr val="7030A0"/>
                </a:solidFill>
              </a:rPr>
              <a:t>Java provided implementation to the OOPS concepts. Hence Java is OOPL.</a:t>
            </a:r>
            <a:endParaRPr/>
          </a:p>
          <a:p>
            <a:pPr indent="-342900" lvl="0" marL="342900" rtl="0" algn="l">
              <a:spcBef>
                <a:spcPts val="1000"/>
              </a:spcBef>
              <a:spcAft>
                <a:spcPts val="0"/>
              </a:spcAft>
              <a:buSzPts val="1440"/>
              <a:buChar char="►"/>
            </a:pPr>
            <a:r>
              <a:rPr lang="en-US"/>
              <a:t>Object-oriented means we organize our software as a combination of different types of objects that incorporates both data and behavior.</a:t>
            </a:r>
            <a:endParaRPr/>
          </a:p>
          <a:p>
            <a:pPr indent="-342900" lvl="0" marL="342900" rtl="0" algn="l">
              <a:spcBef>
                <a:spcPts val="1000"/>
              </a:spcBef>
              <a:spcAft>
                <a:spcPts val="0"/>
              </a:spcAft>
              <a:buSzPts val="1440"/>
              <a:buChar char="►"/>
            </a:pPr>
            <a:r>
              <a:rPr lang="en-US"/>
              <a:t>Object-oriented programming(OOPs) is a methodology that </a:t>
            </a:r>
            <a:r>
              <a:rPr lang="en-US">
                <a:solidFill>
                  <a:srgbClr val="7030A0"/>
                </a:solidFill>
              </a:rPr>
              <a:t>simplifies software development and maintenance</a:t>
            </a:r>
            <a:r>
              <a:rPr lang="en-US"/>
              <a:t> by providing some rules.</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Basic concepts of OOPs are:</a:t>
            </a:r>
            <a:br>
              <a:rPr lang="en-US"/>
            </a:br>
            <a:endParaRPr/>
          </a:p>
        </p:txBody>
      </p:sp>
      <p:sp>
        <p:nvSpPr>
          <p:cNvPr id="467" name="Google Shape;467;p3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Abstraction</a:t>
            </a:r>
            <a:endParaRPr/>
          </a:p>
          <a:p>
            <a:pPr indent="-342900" lvl="0" marL="342900" rtl="0" algn="l">
              <a:spcBef>
                <a:spcPts val="1000"/>
              </a:spcBef>
              <a:spcAft>
                <a:spcPts val="0"/>
              </a:spcAft>
              <a:buSzPts val="1440"/>
              <a:buChar char="►"/>
            </a:pPr>
            <a:r>
              <a:rPr lang="en-US"/>
              <a:t>Encapsulation</a:t>
            </a:r>
            <a:endParaRPr/>
          </a:p>
          <a:p>
            <a:pPr indent="-342900" lvl="0" marL="342900" rtl="0" algn="l">
              <a:spcBef>
                <a:spcPts val="1000"/>
              </a:spcBef>
              <a:spcAft>
                <a:spcPts val="0"/>
              </a:spcAft>
              <a:buSzPts val="1440"/>
              <a:buChar char="►"/>
            </a:pPr>
            <a:r>
              <a:rPr lang="en-US"/>
              <a:t>Polymorphism</a:t>
            </a:r>
            <a:endParaRPr/>
          </a:p>
          <a:p>
            <a:pPr indent="-342900" lvl="0" marL="342900" rtl="0" algn="l">
              <a:spcBef>
                <a:spcPts val="1000"/>
              </a:spcBef>
              <a:spcAft>
                <a:spcPts val="0"/>
              </a:spcAft>
              <a:buSzPts val="1440"/>
              <a:buChar char="►"/>
            </a:pPr>
            <a:r>
              <a:rPr lang="en-US"/>
              <a:t>Inheritance</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n-US"/>
              <a:t>Java provided implementation to all the oops concepts.</a:t>
            </a:r>
            <a:endParaRPr/>
          </a:p>
        </p:txBody>
      </p:sp>
      <p:sp>
        <p:nvSpPr>
          <p:cNvPr id="468" name="Google Shape;468;p3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469" name="Google Shape;469;p3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70" name="Google Shape;470;p3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Note</a:t>
            </a:r>
            <a:endParaRPr/>
          </a:p>
        </p:txBody>
      </p:sp>
      <p:sp>
        <p:nvSpPr>
          <p:cNvPr id="476" name="Google Shape;476;p3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 is partial object oriented programming language because without creating an object or a class we can write a C++ program.</a:t>
            </a:r>
            <a:endParaRPr/>
          </a:p>
          <a:p>
            <a:pPr indent="-342900" lvl="0" marL="342900" rtl="0" algn="l">
              <a:spcBef>
                <a:spcPts val="1000"/>
              </a:spcBef>
              <a:spcAft>
                <a:spcPts val="0"/>
              </a:spcAft>
              <a:buSzPts val="1440"/>
              <a:buChar char="►"/>
            </a:pPr>
            <a:r>
              <a:rPr lang="en-US"/>
              <a:t> Whereas, without creating at least one class we can't write a java program.</a:t>
            </a:r>
            <a:endParaRPr/>
          </a:p>
        </p:txBody>
      </p:sp>
      <p:sp>
        <p:nvSpPr>
          <p:cNvPr id="477" name="Google Shape;477;p3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478" name="Google Shape;478;p3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79" name="Google Shape;479;p3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Platform Independent</a:t>
            </a:r>
            <a:br>
              <a:rPr b="1" lang="en-US"/>
            </a:br>
            <a:endParaRPr/>
          </a:p>
        </p:txBody>
      </p:sp>
      <p:sp>
        <p:nvSpPr>
          <p:cNvPr id="485" name="Google Shape;485;p3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platform is the hardware or software environment in which a program runs. There are two types of platforms software-based and hardware-based. Java provides software-based platform. The Java platform differs from most other platforms in the sense that it's a software-based platform that runs on top of other hardware-based platforms.It has two components: Runtime Environment</a:t>
            </a:r>
            <a:endParaRPr/>
          </a:p>
          <a:p>
            <a:pPr indent="-342900" lvl="0" marL="342900" rtl="0" algn="l">
              <a:spcBef>
                <a:spcPts val="1000"/>
              </a:spcBef>
              <a:spcAft>
                <a:spcPts val="0"/>
              </a:spcAft>
              <a:buSzPts val="1440"/>
              <a:buChar char="►"/>
            </a:pPr>
            <a:r>
              <a:rPr lang="en-US"/>
              <a:t>API(Application Programming Interface)</a:t>
            </a:r>
            <a:endParaRPr/>
          </a:p>
          <a:p>
            <a:pPr indent="-342900" lvl="0" marL="342900" rtl="0" algn="l">
              <a:spcBef>
                <a:spcPts val="1000"/>
              </a:spcBef>
              <a:spcAft>
                <a:spcPts val="0"/>
              </a:spcAft>
              <a:buSzPts val="1440"/>
              <a:buChar char="►"/>
            </a:pPr>
            <a:r>
              <a:rPr lang="en-US"/>
              <a:t>Java code can be run on multiple platforms e.g.Windows,Linux,Sun Solaris,Mac/OS etc. Java code is compiled by the compiler and converted into bytecode.This bytecode is a platform independent code because it can be run on multiple platforms i.e. Write Once and Run Anywhere(WORA). </a:t>
            </a:r>
            <a:endParaRPr/>
          </a:p>
        </p:txBody>
      </p:sp>
      <p:sp>
        <p:nvSpPr>
          <p:cNvPr id="486" name="Google Shape;486;p3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487" name="Google Shape;487;p3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88" name="Google Shape;488;p3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Platform Independent</a:t>
            </a:r>
            <a:endParaRPr/>
          </a:p>
        </p:txBody>
      </p:sp>
      <p:pic>
        <p:nvPicPr>
          <p:cNvPr id="494" name="Google Shape;494;p38"/>
          <p:cNvPicPr preferRelativeResize="0"/>
          <p:nvPr>
            <p:ph idx="1" type="body"/>
          </p:nvPr>
        </p:nvPicPr>
        <p:blipFill rotWithShape="1">
          <a:blip r:embed="rId3">
            <a:alphaModFix/>
          </a:blip>
          <a:srcRect b="0" l="0" r="0" t="0"/>
          <a:stretch/>
        </p:blipFill>
        <p:spPr>
          <a:xfrm>
            <a:off x="2718594" y="2239169"/>
            <a:ext cx="4514850" cy="3724275"/>
          </a:xfrm>
          <a:prstGeom prst="rect">
            <a:avLst/>
          </a:prstGeom>
          <a:noFill/>
          <a:ln>
            <a:noFill/>
          </a:ln>
        </p:spPr>
      </p:pic>
      <p:sp>
        <p:nvSpPr>
          <p:cNvPr id="495" name="Google Shape;495;p3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496" name="Google Shape;496;p3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97" name="Google Shape;497;p3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9"/>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EA3C9E"/>
              </a:buClr>
              <a:buSzPts val="2000"/>
              <a:buFont typeface="Trebuchet MS"/>
              <a:buNone/>
            </a:pPr>
            <a:r>
              <a:rPr lang="en-US"/>
              <a:t>Secured	</a:t>
            </a:r>
            <a:endParaRPr/>
          </a:p>
        </p:txBody>
      </p:sp>
      <p:pic>
        <p:nvPicPr>
          <p:cNvPr id="503" name="Google Shape;503;p39"/>
          <p:cNvPicPr preferRelativeResize="0"/>
          <p:nvPr>
            <p:ph idx="1" type="body"/>
          </p:nvPr>
        </p:nvPicPr>
        <p:blipFill rotWithShape="1">
          <a:blip r:embed="rId3">
            <a:alphaModFix/>
          </a:blip>
          <a:srcRect b="0" l="0" r="0" t="0"/>
          <a:stretch/>
        </p:blipFill>
        <p:spPr>
          <a:xfrm>
            <a:off x="5071298" y="98995"/>
            <a:ext cx="2886075" cy="2476500"/>
          </a:xfrm>
          <a:prstGeom prst="rect">
            <a:avLst/>
          </a:prstGeom>
          <a:noFill/>
          <a:ln>
            <a:noFill/>
          </a:ln>
        </p:spPr>
      </p:pic>
      <p:sp>
        <p:nvSpPr>
          <p:cNvPr id="504" name="Google Shape;504;p39"/>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rPr lang="en-US"/>
              <a:t>Java is secured because</a:t>
            </a:r>
            <a:endParaRPr/>
          </a:p>
          <a:p>
            <a:pPr indent="-285750" lvl="0" marL="285750" rtl="0" algn="l">
              <a:spcBef>
                <a:spcPts val="1000"/>
              </a:spcBef>
              <a:spcAft>
                <a:spcPts val="0"/>
              </a:spcAft>
              <a:buSzPts val="1120"/>
              <a:buFont typeface="Noto Sans Symbols"/>
              <a:buChar char="✔"/>
            </a:pPr>
            <a:r>
              <a:rPr lang="en-US"/>
              <a:t>No explicit pointer</a:t>
            </a:r>
            <a:endParaRPr/>
          </a:p>
          <a:p>
            <a:pPr indent="-285750" lvl="0" marL="285750" rtl="0" algn="l">
              <a:spcBef>
                <a:spcPts val="1000"/>
              </a:spcBef>
              <a:spcAft>
                <a:spcPts val="0"/>
              </a:spcAft>
              <a:buSzPts val="1120"/>
              <a:buFont typeface="Noto Sans Symbols"/>
              <a:buChar char="✔"/>
            </a:pPr>
            <a:r>
              <a:rPr lang="en-US"/>
              <a:t>Programs run inside virtual machine sandbox.</a:t>
            </a:r>
            <a:endParaRPr/>
          </a:p>
        </p:txBody>
      </p:sp>
      <p:pic>
        <p:nvPicPr>
          <p:cNvPr id="505" name="Google Shape;505;p39"/>
          <p:cNvPicPr preferRelativeResize="0"/>
          <p:nvPr/>
        </p:nvPicPr>
        <p:blipFill rotWithShape="1">
          <a:blip r:embed="rId4">
            <a:alphaModFix/>
          </a:blip>
          <a:srcRect b="0" l="0" r="0" t="0"/>
          <a:stretch/>
        </p:blipFill>
        <p:spPr>
          <a:xfrm>
            <a:off x="4872890" y="2845460"/>
            <a:ext cx="3648075" cy="3409950"/>
          </a:xfrm>
          <a:prstGeom prst="rect">
            <a:avLst/>
          </a:prstGeom>
          <a:noFill/>
          <a:ln>
            <a:noFill/>
          </a:ln>
        </p:spPr>
      </p:pic>
      <p:sp>
        <p:nvSpPr>
          <p:cNvPr id="506" name="Google Shape;506;p3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07" name="Google Shape;507;p3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08" name="Google Shape;508;p3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Robust</a:t>
            </a:r>
            <a:endParaRPr/>
          </a:p>
        </p:txBody>
      </p:sp>
      <p:sp>
        <p:nvSpPr>
          <p:cNvPr id="514" name="Google Shape;514;p4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b="1" lang="en-US"/>
              <a:t>Java programs will not crash easily because of its exception handling and its memory management features (Garbage Collector). </a:t>
            </a:r>
            <a:endParaRPr/>
          </a:p>
          <a:p>
            <a:pPr indent="-342900" lvl="0" marL="342900" rtl="0" algn="l">
              <a:spcBef>
                <a:spcPts val="1000"/>
              </a:spcBef>
              <a:spcAft>
                <a:spcPts val="0"/>
              </a:spcAft>
              <a:buSzPts val="1440"/>
              <a:buChar char="►"/>
            </a:pPr>
            <a:r>
              <a:rPr lang="en-US"/>
              <a:t>Memory management was handled by JVM&gt; i.e.; allocation and de-allocation of memory handled by JVM.. </a:t>
            </a:r>
            <a:endParaRPr/>
          </a:p>
          <a:p>
            <a:pPr indent="-342900" lvl="0" marL="342900" rtl="0" algn="l">
              <a:spcBef>
                <a:spcPts val="1000"/>
              </a:spcBef>
              <a:spcAft>
                <a:spcPts val="0"/>
              </a:spcAft>
              <a:buSzPts val="1440"/>
              <a:buChar char="►"/>
            </a:pPr>
            <a:r>
              <a:rPr lang="en-US"/>
              <a:t>Memory Allocation: JVM's class loader sub system will allocate required memory for a program.</a:t>
            </a:r>
            <a:endParaRPr/>
          </a:p>
          <a:p>
            <a:pPr indent="-342900" lvl="0" marL="342900" rtl="0" algn="l">
              <a:spcBef>
                <a:spcPts val="1000"/>
              </a:spcBef>
              <a:spcAft>
                <a:spcPts val="0"/>
              </a:spcAft>
              <a:buSzPts val="1440"/>
              <a:buChar char="►"/>
            </a:pPr>
            <a:r>
              <a:rPr lang="en-US">
                <a:solidFill>
                  <a:srgbClr val="7030A0"/>
                </a:solidFill>
              </a:rPr>
              <a:t>Memory de-allocation: </a:t>
            </a:r>
            <a:r>
              <a:rPr lang="en-US"/>
              <a:t>JVM's garbage collector will free the allocated memory. Garbage collector will check the memory between every time interval and it used Mark and Sweep algorithm to de-allocate the memory for unused variables and objects.</a:t>
            </a:r>
            <a:endParaRPr/>
          </a:p>
          <a:p>
            <a:pPr indent="-342900" lvl="0" marL="342900" rtl="0" algn="l">
              <a:spcBef>
                <a:spcPts val="1000"/>
              </a:spcBef>
              <a:spcAft>
                <a:spcPts val="0"/>
              </a:spcAft>
              <a:buSzPts val="1440"/>
              <a:buChar char="►"/>
            </a:pPr>
            <a:r>
              <a:rPr lang="en-US">
                <a:solidFill>
                  <a:srgbClr val="7030A0"/>
                </a:solidFill>
              </a:rPr>
              <a:t>Exception handling</a:t>
            </a:r>
            <a:r>
              <a:rPr lang="en-US"/>
              <a:t>: Exception means a run time error. In Java we can handle the exceptions.</a:t>
            </a:r>
            <a:endParaRPr/>
          </a:p>
        </p:txBody>
      </p:sp>
      <p:sp>
        <p:nvSpPr>
          <p:cNvPr id="515" name="Google Shape;515;p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16" name="Google Shape;516;p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17" name="Google Shape;517;p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Is Learning java a punishment?</a:t>
            </a:r>
            <a:endParaRPr/>
          </a:p>
        </p:txBody>
      </p:sp>
      <p:sp>
        <p:nvSpPr>
          <p:cNvPr id="173" name="Google Shape;173;p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74" name="Google Shape;174;p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5" name="Google Shape;175;p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one or more people, people sitting and text" id="176" name="Google Shape;176;p4"/>
          <p:cNvPicPr preferRelativeResize="0"/>
          <p:nvPr>
            <p:ph idx="1" type="body"/>
          </p:nvPr>
        </p:nvPicPr>
        <p:blipFill rotWithShape="1">
          <a:blip r:embed="rId3">
            <a:alphaModFix/>
          </a:blip>
          <a:srcRect b="0" l="0" r="0" t="0"/>
          <a:stretch/>
        </p:blipFill>
        <p:spPr>
          <a:xfrm>
            <a:off x="3452019" y="2429669"/>
            <a:ext cx="3048000" cy="3343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 </a:t>
            </a:r>
            <a:br>
              <a:rPr lang="en-US"/>
            </a:br>
            <a:r>
              <a:rPr b="1" lang="en-US"/>
              <a:t>Architectural-neutral</a:t>
            </a:r>
            <a:r>
              <a:rPr lang="en-US"/>
              <a:t>	</a:t>
            </a:r>
            <a:endParaRPr/>
          </a:p>
        </p:txBody>
      </p:sp>
      <p:sp>
        <p:nvSpPr>
          <p:cNvPr id="523" name="Google Shape;523;p4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Java's byte code is not machine dependent. </a:t>
            </a:r>
            <a:endParaRPr/>
          </a:p>
          <a:p>
            <a:pPr indent="-342900" lvl="0" marL="342900" rtl="0" algn="l">
              <a:spcBef>
                <a:spcPts val="1000"/>
              </a:spcBef>
              <a:spcAft>
                <a:spcPts val="0"/>
              </a:spcAft>
              <a:buSzPts val="1440"/>
              <a:buChar char="►"/>
            </a:pPr>
            <a:r>
              <a:rPr lang="en-US"/>
              <a:t>It can be run on any machine with any processor and with any O/S. </a:t>
            </a:r>
            <a:endParaRPr/>
          </a:p>
          <a:p>
            <a:pPr indent="-342900" lvl="0" marL="342900" rtl="0" algn="l">
              <a:spcBef>
                <a:spcPts val="1000"/>
              </a:spcBef>
              <a:spcAft>
                <a:spcPts val="0"/>
              </a:spcAft>
              <a:buSzPts val="1440"/>
              <a:buChar char="►"/>
            </a:pPr>
            <a:r>
              <a:rPr b="1" lang="en-US">
                <a:solidFill>
                  <a:srgbClr val="7030A0"/>
                </a:solidFill>
              </a:rPr>
              <a:t>It is nothing but processor independent or Hardware Independent</a:t>
            </a:r>
            <a:endParaRPr/>
          </a:p>
        </p:txBody>
      </p:sp>
      <p:sp>
        <p:nvSpPr>
          <p:cNvPr id="524" name="Google Shape;524;p4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25" name="Google Shape;525;p4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26" name="Google Shape;526;p4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32" name="Google Shape;532;p4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33" name="Google Shape;533;p4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text" id="534" name="Google Shape;534;p42"/>
          <p:cNvPicPr preferRelativeResize="0"/>
          <p:nvPr>
            <p:ph idx="1" type="body"/>
          </p:nvPr>
        </p:nvPicPr>
        <p:blipFill rotWithShape="1">
          <a:blip r:embed="rId3">
            <a:alphaModFix/>
          </a:blip>
          <a:srcRect b="0" l="0" r="0" t="0"/>
          <a:stretch/>
        </p:blipFill>
        <p:spPr>
          <a:xfrm>
            <a:off x="3180018" y="514492"/>
            <a:ext cx="4268519" cy="55268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Portable</a:t>
            </a:r>
            <a:endParaRPr/>
          </a:p>
        </p:txBody>
      </p:sp>
      <p:sp>
        <p:nvSpPr>
          <p:cNvPr id="540" name="Google Shape;540;p4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7030A0"/>
                </a:solidFill>
              </a:rPr>
              <a:t>A program yielding the same result on any computer is said to be portable.</a:t>
            </a:r>
            <a:endParaRPr/>
          </a:p>
          <a:p>
            <a:pPr indent="-342900" lvl="0" marL="342900" rtl="0" algn="l">
              <a:spcBef>
                <a:spcPts val="1000"/>
              </a:spcBef>
              <a:spcAft>
                <a:spcPts val="0"/>
              </a:spcAft>
              <a:buSzPts val="1440"/>
              <a:buChar char="►"/>
            </a:pPr>
            <a:r>
              <a:rPr lang="en-US"/>
              <a:t> Java program give same results on all machines. Everything is clearly defined in Java specification and nothing is left to O/S. </a:t>
            </a:r>
            <a:endParaRPr/>
          </a:p>
          <a:p>
            <a:pPr indent="-342900" lvl="0" marL="342900" rtl="0" algn="l">
              <a:spcBef>
                <a:spcPts val="1000"/>
              </a:spcBef>
              <a:spcAft>
                <a:spcPts val="0"/>
              </a:spcAft>
              <a:buSzPts val="1440"/>
              <a:buChar char="►"/>
            </a:pPr>
            <a:r>
              <a:rPr lang="en-US"/>
              <a:t>Note: Compiler in Java is written in ANSI C with a clean portability boundary</a:t>
            </a:r>
            <a:endParaRPr/>
          </a:p>
          <a:p>
            <a:pPr indent="-251459" lvl="0" marL="342900" rtl="0" algn="l">
              <a:spcBef>
                <a:spcPts val="1000"/>
              </a:spcBef>
              <a:spcAft>
                <a:spcPts val="0"/>
              </a:spcAft>
              <a:buSzPts val="1440"/>
              <a:buNone/>
            </a:pPr>
            <a:r>
              <a:t/>
            </a:r>
            <a:endParaRPr/>
          </a:p>
        </p:txBody>
      </p:sp>
      <p:sp>
        <p:nvSpPr>
          <p:cNvPr id="541" name="Google Shape;541;p4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42" name="Google Shape;542;p4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43" name="Google Shape;543;p4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Interpreted</a:t>
            </a:r>
            <a:endParaRPr/>
          </a:p>
        </p:txBody>
      </p:sp>
      <p:sp>
        <p:nvSpPr>
          <p:cNvPr id="549" name="Google Shape;549;p4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Java programs are compiled to generate the byte code. This byte code can be downloaded and interpreted that means byte code is converted into machine code by the interpreter in JVM.</a:t>
            </a:r>
            <a:endParaRPr/>
          </a:p>
          <a:p>
            <a:pPr indent="-342900" lvl="0" marL="342900" rtl="0" algn="l">
              <a:spcBef>
                <a:spcPts val="1000"/>
              </a:spcBef>
              <a:spcAft>
                <a:spcPts val="0"/>
              </a:spcAft>
              <a:buSzPts val="1440"/>
              <a:buChar char="►"/>
            </a:pPr>
            <a:r>
              <a:rPr lang="en-US"/>
              <a:t>source code --compiler - byte code</a:t>
            </a:r>
            <a:endParaRPr/>
          </a:p>
          <a:p>
            <a:pPr indent="-342900" lvl="0" marL="342900" rtl="0" algn="l">
              <a:spcBef>
                <a:spcPts val="1000"/>
              </a:spcBef>
              <a:spcAft>
                <a:spcPts val="0"/>
              </a:spcAft>
              <a:buSzPts val="1440"/>
              <a:buChar char="►"/>
            </a:pPr>
            <a:r>
              <a:rPr lang="en-US"/>
              <a:t>byte code --interpreter - binary code</a:t>
            </a:r>
            <a:endParaRPr/>
          </a:p>
          <a:p>
            <a:pPr indent="-342900" lvl="0" marL="342900" rtl="0" algn="l">
              <a:spcBef>
                <a:spcPts val="1000"/>
              </a:spcBef>
              <a:spcAft>
                <a:spcPts val="0"/>
              </a:spcAft>
              <a:buSzPts val="1440"/>
              <a:buChar char="►"/>
            </a:pPr>
            <a:r>
              <a:rPr lang="en-US"/>
              <a:t>Java uses both compiler and intrepreter.</a:t>
            </a:r>
            <a:endParaRPr/>
          </a:p>
        </p:txBody>
      </p:sp>
      <p:sp>
        <p:nvSpPr>
          <p:cNvPr id="550" name="Google Shape;550;p4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51" name="Google Shape;551;p4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52" name="Google Shape;552;p4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High-performance</a:t>
            </a:r>
            <a:endParaRPr/>
          </a:p>
        </p:txBody>
      </p:sp>
      <p:sp>
        <p:nvSpPr>
          <p:cNvPr id="558" name="Google Shape;558;p4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7030A0"/>
                </a:solidFill>
              </a:rPr>
              <a:t>Java has Just In time compiler</a:t>
            </a:r>
            <a:endParaRPr/>
          </a:p>
          <a:p>
            <a:pPr indent="-342900" lvl="0" marL="342900" rtl="0" algn="l">
              <a:spcBef>
                <a:spcPts val="1000"/>
              </a:spcBef>
              <a:spcAft>
                <a:spcPts val="0"/>
              </a:spcAft>
              <a:buSzPts val="1440"/>
              <a:buChar char="►"/>
            </a:pPr>
            <a:r>
              <a:rPr lang="en-US"/>
              <a:t>JIT: Just In time Compiler </a:t>
            </a:r>
            <a:r>
              <a:rPr lang="en-US">
                <a:solidFill>
                  <a:srgbClr val="7030A0"/>
                </a:solidFill>
              </a:rPr>
              <a:t>increases the performance of the program execution</a:t>
            </a:r>
            <a:endParaRPr/>
          </a:p>
        </p:txBody>
      </p:sp>
      <p:sp>
        <p:nvSpPr>
          <p:cNvPr id="559" name="Google Shape;559;p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60" name="Google Shape;560;p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61" name="Google Shape;561;p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Distributed</a:t>
            </a:r>
            <a:endParaRPr/>
          </a:p>
        </p:txBody>
      </p:sp>
      <p:sp>
        <p:nvSpPr>
          <p:cNvPr id="567" name="Google Shape;567;p4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 Java is a distributed technology. </a:t>
            </a:r>
            <a:endParaRPr/>
          </a:p>
          <a:p>
            <a:pPr indent="-342900" lvl="0" marL="342900" rtl="0" algn="l">
              <a:spcBef>
                <a:spcPts val="1000"/>
              </a:spcBef>
              <a:spcAft>
                <a:spcPts val="0"/>
              </a:spcAft>
              <a:buSzPts val="1440"/>
              <a:buChar char="►"/>
            </a:pPr>
            <a:r>
              <a:rPr lang="en-US">
                <a:solidFill>
                  <a:srgbClr val="FF0000"/>
                </a:solidFill>
              </a:rPr>
              <a:t>Information is distributed on various computers on a network</a:t>
            </a:r>
            <a:r>
              <a:rPr lang="en-US"/>
              <a:t>. Using Java, we can write programs which capture information and distribute ii to clients.</a:t>
            </a:r>
            <a:endParaRPr/>
          </a:p>
          <a:p>
            <a:pPr indent="-342900" lvl="0" marL="342900" rtl="0" algn="l">
              <a:spcBef>
                <a:spcPts val="1000"/>
              </a:spcBef>
              <a:spcAft>
                <a:spcPts val="0"/>
              </a:spcAft>
              <a:buSzPts val="1440"/>
              <a:buChar char="►"/>
            </a:pPr>
            <a:r>
              <a:rPr lang="en-US"/>
              <a:t>RMI and EJB are used for creating distributed applications. </a:t>
            </a:r>
            <a:endParaRPr/>
          </a:p>
        </p:txBody>
      </p:sp>
      <p:sp>
        <p:nvSpPr>
          <p:cNvPr id="568" name="Google Shape;568;p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69" name="Google Shape;569;p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70" name="Google Shape;570;p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Multithreaded</a:t>
            </a:r>
            <a:endParaRPr/>
          </a:p>
        </p:txBody>
      </p:sp>
      <p:sp>
        <p:nvSpPr>
          <p:cNvPr id="576" name="Google Shape;576;p4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thread is like a separate program, executing concurrently. </a:t>
            </a:r>
            <a:endParaRPr/>
          </a:p>
          <a:p>
            <a:pPr indent="-342900" lvl="0" marL="342900" rtl="0" algn="l">
              <a:spcBef>
                <a:spcPts val="1000"/>
              </a:spcBef>
              <a:spcAft>
                <a:spcPts val="0"/>
              </a:spcAft>
              <a:buSzPts val="1440"/>
              <a:buChar char="►"/>
            </a:pPr>
            <a:r>
              <a:rPr lang="en-US">
                <a:solidFill>
                  <a:srgbClr val="7030A0"/>
                </a:solidFill>
              </a:rPr>
              <a:t>We can write Java programs that deal with many tasks at once by defining multiple threads. </a:t>
            </a:r>
            <a:endParaRPr/>
          </a:p>
          <a:p>
            <a:pPr indent="-342900" lvl="0" marL="342900" rtl="0" algn="l">
              <a:spcBef>
                <a:spcPts val="1000"/>
              </a:spcBef>
              <a:spcAft>
                <a:spcPts val="0"/>
              </a:spcAft>
              <a:buSzPts val="1440"/>
              <a:buChar char="►"/>
            </a:pPr>
            <a:r>
              <a:rPr lang="en-US"/>
              <a:t>The main advantage of multi-threading is that it shares the same memory. Threads are important for multi-media, Web applications etc. </a:t>
            </a:r>
            <a:endParaRPr/>
          </a:p>
          <a:p>
            <a:pPr indent="-251459" lvl="0" marL="342900" rtl="0" algn="l">
              <a:spcBef>
                <a:spcPts val="1000"/>
              </a:spcBef>
              <a:spcAft>
                <a:spcPts val="0"/>
              </a:spcAft>
              <a:buSzPts val="1440"/>
              <a:buNone/>
            </a:pPr>
            <a:r>
              <a:t/>
            </a:r>
            <a:endParaRPr/>
          </a:p>
        </p:txBody>
      </p:sp>
      <p:sp>
        <p:nvSpPr>
          <p:cNvPr id="577" name="Google Shape;577;p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78" name="Google Shape;578;p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79" name="Google Shape;579;p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Dynamic</a:t>
            </a:r>
            <a:endParaRPr/>
          </a:p>
        </p:txBody>
      </p:sp>
      <p:sp>
        <p:nvSpPr>
          <p:cNvPr id="585" name="Google Shape;585;p4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We can develop programs in Java, which dynamically interact with the user on internet (Eg: Applets)</a:t>
            </a:r>
            <a:endParaRPr/>
          </a:p>
        </p:txBody>
      </p:sp>
      <p:sp>
        <p:nvSpPr>
          <p:cNvPr id="586" name="Google Shape;586;p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87" name="Google Shape;587;p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88" name="Google Shape;588;p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Translators</a:t>
            </a:r>
            <a:endParaRPr/>
          </a:p>
        </p:txBody>
      </p:sp>
      <p:sp>
        <p:nvSpPr>
          <p:cNvPr id="594" name="Google Shape;594;p4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Compiler</a:t>
            </a:r>
            <a:endParaRPr/>
          </a:p>
          <a:p>
            <a:pPr indent="-342900" lvl="0" marL="342900" rtl="0" algn="l">
              <a:spcBef>
                <a:spcPts val="1000"/>
              </a:spcBef>
              <a:spcAft>
                <a:spcPts val="0"/>
              </a:spcAft>
              <a:buSzPts val="1440"/>
              <a:buChar char="►"/>
            </a:pPr>
            <a:r>
              <a:rPr lang="en-US"/>
              <a:t>Interpreter</a:t>
            </a:r>
            <a:endParaRPr/>
          </a:p>
        </p:txBody>
      </p:sp>
      <p:sp>
        <p:nvSpPr>
          <p:cNvPr id="595" name="Google Shape;595;p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596" name="Google Shape;596;p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97" name="Google Shape;597;p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EA3C9E"/>
              </a:buClr>
              <a:buSzPct val="100000"/>
              <a:buFont typeface="Trebuchet MS"/>
              <a:buNone/>
            </a:pPr>
            <a:r>
              <a:rPr b="1" lang="en-US"/>
              <a:t>***Difference between Compiler and Interpreter</a:t>
            </a:r>
            <a:br>
              <a:rPr b="1" lang="en-US"/>
            </a:br>
            <a:br>
              <a:rPr b="1" lang="en-US"/>
            </a:br>
            <a:endParaRPr/>
          </a:p>
        </p:txBody>
      </p:sp>
      <p:sp>
        <p:nvSpPr>
          <p:cNvPr id="603" name="Google Shape;603;p5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Compiler converts entire source code in to binary code</a:t>
            </a:r>
            <a:endParaRPr/>
          </a:p>
          <a:p>
            <a:pPr indent="-342900" lvl="0" marL="342900" rtl="0" algn="l">
              <a:spcBef>
                <a:spcPts val="1000"/>
              </a:spcBef>
              <a:spcAft>
                <a:spcPts val="0"/>
              </a:spcAft>
              <a:buSzPts val="1440"/>
              <a:buChar char="►"/>
            </a:pPr>
            <a:r>
              <a:rPr b="1" lang="en-US"/>
              <a:t>Interpreter converts line by line code in to binary code</a:t>
            </a:r>
            <a:endParaRPr/>
          </a:p>
        </p:txBody>
      </p:sp>
      <p:sp>
        <p:nvSpPr>
          <p:cNvPr id="604" name="Google Shape;604;p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05" name="Google Shape;605;p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06" name="Google Shape;606;p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82" name="Google Shape;182;p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3" name="Google Shape;183;p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text" id="184" name="Google Shape;184;p5"/>
          <p:cNvPicPr preferRelativeResize="0"/>
          <p:nvPr>
            <p:ph idx="1" type="body"/>
          </p:nvPr>
        </p:nvPicPr>
        <p:blipFill rotWithShape="1">
          <a:blip r:embed="rId3">
            <a:alphaModFix/>
          </a:blip>
          <a:srcRect b="0" l="0" r="0" t="0"/>
          <a:stretch/>
        </p:blipFill>
        <p:spPr>
          <a:xfrm>
            <a:off x="2690019" y="2486819"/>
            <a:ext cx="4572000" cy="3228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Simple Program of Java</a:t>
            </a:r>
            <a:endParaRPr/>
          </a:p>
        </p:txBody>
      </p:sp>
      <p:sp>
        <p:nvSpPr>
          <p:cNvPr id="612" name="Google Shape;612;p5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Requirement for Java Example</a:t>
            </a:r>
            <a:endParaRPr/>
          </a:p>
          <a:p>
            <a:pPr indent="-285750" lvl="1" marL="742950" rtl="0" algn="l">
              <a:spcBef>
                <a:spcPts val="1000"/>
              </a:spcBef>
              <a:spcAft>
                <a:spcPts val="0"/>
              </a:spcAft>
              <a:buSzPts val="1280"/>
              <a:buChar char="►"/>
            </a:pPr>
            <a:r>
              <a:rPr lang="en-US"/>
              <a:t>install the JDK if you don't have installed it, </a:t>
            </a:r>
            <a:r>
              <a:rPr lang="en-US" u="sng">
                <a:solidFill>
                  <a:schemeClr val="hlink"/>
                </a:solidFill>
                <a:hlinkClick r:id="rId3"/>
              </a:rPr>
              <a:t>download the JDK</a:t>
            </a:r>
            <a:r>
              <a:rPr lang="en-US"/>
              <a:t> and install it.</a:t>
            </a:r>
            <a:endParaRPr/>
          </a:p>
          <a:p>
            <a:pPr indent="-285750" lvl="1" marL="742950" rtl="0" algn="l">
              <a:spcBef>
                <a:spcPts val="1000"/>
              </a:spcBef>
              <a:spcAft>
                <a:spcPts val="0"/>
              </a:spcAft>
              <a:buSzPts val="1280"/>
              <a:buChar char="►"/>
            </a:pPr>
            <a:r>
              <a:rPr lang="en-US"/>
              <a:t>set path of the jdk/bin directory.</a:t>
            </a:r>
            <a:endParaRPr/>
          </a:p>
          <a:p>
            <a:pPr indent="-285750" lvl="1" marL="742950" rtl="0" algn="l">
              <a:spcBef>
                <a:spcPts val="1000"/>
              </a:spcBef>
              <a:spcAft>
                <a:spcPts val="0"/>
              </a:spcAft>
              <a:buSzPts val="1280"/>
              <a:buChar char="►"/>
            </a:pPr>
            <a:r>
              <a:rPr lang="en-US"/>
              <a:t> create the java program</a:t>
            </a:r>
            <a:endParaRPr/>
          </a:p>
          <a:p>
            <a:pPr indent="-285750" lvl="1" marL="742950" rtl="0" algn="l">
              <a:spcBef>
                <a:spcPts val="1000"/>
              </a:spcBef>
              <a:spcAft>
                <a:spcPts val="0"/>
              </a:spcAft>
              <a:buSzPts val="1280"/>
              <a:buChar char="►"/>
            </a:pPr>
            <a:r>
              <a:rPr lang="en-US"/>
              <a:t>compile and run the java program</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
        <p:nvSpPr>
          <p:cNvPr id="613" name="Google Shape;613;p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14" name="Google Shape;614;p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15" name="Google Shape;615;p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Creating HelloWorld java class</a:t>
            </a:r>
            <a:endParaRPr/>
          </a:p>
        </p:txBody>
      </p:sp>
      <p:sp>
        <p:nvSpPr>
          <p:cNvPr id="621" name="Google Shape;621;p5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440"/>
              <a:buNone/>
            </a:pPr>
            <a:r>
              <a:rPr b="1" lang="en-US">
                <a:solidFill>
                  <a:srgbClr val="006699"/>
                </a:solidFill>
                <a:latin typeface="Verdana"/>
                <a:ea typeface="Verdana"/>
                <a:cs typeface="Verdana"/>
                <a:sym typeface="Verdana"/>
              </a:rPr>
              <a:t>class</a:t>
            </a:r>
            <a:r>
              <a:rPr lang="en-US">
                <a:solidFill>
                  <a:srgbClr val="000000"/>
                </a:solidFill>
                <a:latin typeface="Verdana"/>
                <a:ea typeface="Verdana"/>
                <a:cs typeface="Verdana"/>
                <a:sym typeface="Verdana"/>
              </a:rPr>
              <a:t> HelloWorld{  </a:t>
            </a:r>
            <a:endParaRPr/>
          </a:p>
          <a:p>
            <a:pPr indent="0" lvl="0" marL="0" rtl="0" algn="l">
              <a:spcBef>
                <a:spcPts val="1000"/>
              </a:spcBef>
              <a:spcAft>
                <a:spcPts val="0"/>
              </a:spcAft>
              <a:buSzPts val="1440"/>
              <a:buNone/>
            </a:pPr>
            <a:r>
              <a:rPr lang="en-US">
                <a:solidFill>
                  <a:srgbClr val="000000"/>
                </a:solidFill>
                <a:latin typeface="Verdana"/>
                <a:ea typeface="Verdana"/>
                <a:cs typeface="Verdana"/>
                <a:sym typeface="Verdana"/>
              </a:rPr>
              <a:t>    </a:t>
            </a:r>
            <a:r>
              <a:rPr b="1" lang="en-US">
                <a:solidFill>
                  <a:srgbClr val="006699"/>
                </a:solidFill>
                <a:latin typeface="Verdana"/>
                <a:ea typeface="Verdana"/>
                <a:cs typeface="Verdana"/>
                <a:sym typeface="Verdana"/>
              </a:rPr>
              <a:t>public</a:t>
            </a:r>
            <a:r>
              <a:rPr lang="en-US">
                <a:solidFill>
                  <a:srgbClr val="000000"/>
                </a:solidFill>
                <a:latin typeface="Verdana"/>
                <a:ea typeface="Verdana"/>
                <a:cs typeface="Verdana"/>
                <a:sym typeface="Verdana"/>
              </a:rPr>
              <a:t> </a:t>
            </a:r>
            <a:r>
              <a:rPr b="1" lang="en-US">
                <a:solidFill>
                  <a:srgbClr val="006699"/>
                </a:solidFill>
                <a:latin typeface="Verdana"/>
                <a:ea typeface="Verdana"/>
                <a:cs typeface="Verdana"/>
                <a:sym typeface="Verdana"/>
              </a:rPr>
              <a:t>static</a:t>
            </a:r>
            <a:r>
              <a:rPr lang="en-US">
                <a:solidFill>
                  <a:srgbClr val="000000"/>
                </a:solidFill>
                <a:latin typeface="Verdana"/>
                <a:ea typeface="Verdana"/>
                <a:cs typeface="Verdana"/>
                <a:sym typeface="Verdana"/>
              </a:rPr>
              <a:t> </a:t>
            </a:r>
            <a:r>
              <a:rPr b="1" lang="en-US">
                <a:solidFill>
                  <a:srgbClr val="006699"/>
                </a:solidFill>
                <a:latin typeface="Verdana"/>
                <a:ea typeface="Verdana"/>
                <a:cs typeface="Verdana"/>
                <a:sym typeface="Verdana"/>
              </a:rPr>
              <a:t>void</a:t>
            </a:r>
            <a:r>
              <a:rPr lang="en-US">
                <a:solidFill>
                  <a:srgbClr val="000000"/>
                </a:solidFill>
                <a:latin typeface="Verdana"/>
                <a:ea typeface="Verdana"/>
                <a:cs typeface="Verdana"/>
                <a:sym typeface="Verdana"/>
              </a:rPr>
              <a:t> main(String args[]){  </a:t>
            </a:r>
            <a:endParaRPr/>
          </a:p>
          <a:p>
            <a:pPr indent="0" lvl="0" marL="0" rtl="0" algn="l">
              <a:spcBef>
                <a:spcPts val="1000"/>
              </a:spcBef>
              <a:spcAft>
                <a:spcPts val="0"/>
              </a:spcAft>
              <a:buSzPts val="1440"/>
              <a:buNone/>
            </a:pPr>
            <a:r>
              <a:rPr lang="en-US">
                <a:solidFill>
                  <a:srgbClr val="000000"/>
                </a:solidFill>
                <a:latin typeface="Verdana"/>
                <a:ea typeface="Verdana"/>
                <a:cs typeface="Verdana"/>
                <a:sym typeface="Verdana"/>
              </a:rPr>
              <a:t>    System.out.println(</a:t>
            </a:r>
            <a:r>
              <a:rPr lang="en-US">
                <a:solidFill>
                  <a:srgbClr val="0000FF"/>
                </a:solidFill>
                <a:latin typeface="Verdana"/>
                <a:ea typeface="Verdana"/>
                <a:cs typeface="Verdana"/>
                <a:sym typeface="Verdana"/>
              </a:rPr>
              <a:t>"Hello World"</a:t>
            </a:r>
            <a:r>
              <a:rPr lang="en-US">
                <a:solidFill>
                  <a:srgbClr val="000000"/>
                </a:solidFill>
                <a:latin typeface="Verdana"/>
                <a:ea typeface="Verdana"/>
                <a:cs typeface="Verdana"/>
                <a:sym typeface="Verdana"/>
              </a:rPr>
              <a:t>);  </a:t>
            </a:r>
            <a:endParaRPr/>
          </a:p>
          <a:p>
            <a:pPr indent="0" lvl="0" marL="0" rtl="0" algn="l">
              <a:spcBef>
                <a:spcPts val="1000"/>
              </a:spcBef>
              <a:spcAft>
                <a:spcPts val="0"/>
              </a:spcAft>
              <a:buSzPts val="1440"/>
              <a:buNone/>
            </a:pPr>
            <a:r>
              <a:rPr lang="en-US">
                <a:solidFill>
                  <a:srgbClr val="000000"/>
                </a:solidFill>
                <a:latin typeface="Verdana"/>
                <a:ea typeface="Verdana"/>
                <a:cs typeface="Verdana"/>
                <a:sym typeface="Verdana"/>
              </a:rPr>
              <a:t>    }  </a:t>
            </a:r>
            <a:endParaRPr/>
          </a:p>
          <a:p>
            <a:pPr indent="0" lvl="0" marL="0" rtl="0" algn="l">
              <a:spcBef>
                <a:spcPts val="1000"/>
              </a:spcBef>
              <a:spcAft>
                <a:spcPts val="0"/>
              </a:spcAft>
              <a:buSzPts val="1440"/>
              <a:buNone/>
            </a:pPr>
            <a:r>
              <a:rPr lang="en-US">
                <a:solidFill>
                  <a:srgbClr val="000000"/>
                </a:solidFill>
                <a:latin typeface="Verdana"/>
                <a:ea typeface="Verdana"/>
                <a:cs typeface="Verdana"/>
                <a:sym typeface="Verdana"/>
              </a:rPr>
              <a:t>}  </a:t>
            </a:r>
            <a:endParaRPr/>
          </a:p>
          <a:p>
            <a:pPr indent="0" lvl="0" marL="0" rtl="0" algn="l">
              <a:spcBef>
                <a:spcPts val="1000"/>
              </a:spcBef>
              <a:spcAft>
                <a:spcPts val="0"/>
              </a:spcAft>
              <a:buSzPts val="1440"/>
              <a:buNone/>
            </a:pPr>
            <a:r>
              <a:t/>
            </a:r>
            <a:endParaRPr b="0" i="0">
              <a:solidFill>
                <a:srgbClr val="000000"/>
              </a:solidFill>
              <a:latin typeface="Verdana"/>
              <a:ea typeface="Verdana"/>
              <a:cs typeface="Verdana"/>
              <a:sym typeface="Verdana"/>
            </a:endParaRPr>
          </a:p>
          <a:p>
            <a:pPr indent="0" lvl="0" marL="0" rtl="0" algn="l">
              <a:spcBef>
                <a:spcPts val="1000"/>
              </a:spcBef>
              <a:spcAft>
                <a:spcPts val="0"/>
              </a:spcAft>
              <a:buSzPts val="1440"/>
              <a:buNone/>
            </a:pPr>
            <a:r>
              <a:rPr lang="en-US">
                <a:solidFill>
                  <a:srgbClr val="000000"/>
                </a:solidFill>
                <a:latin typeface="Verdana"/>
                <a:ea typeface="Verdana"/>
                <a:cs typeface="Verdana"/>
                <a:sym typeface="Verdana"/>
              </a:rPr>
              <a:t>Save as HelloWorld.java</a:t>
            </a:r>
            <a:endParaRPr/>
          </a:p>
          <a:p>
            <a:pPr indent="0" lvl="0" marL="0" rtl="0" algn="l">
              <a:spcBef>
                <a:spcPts val="1000"/>
              </a:spcBef>
              <a:spcAft>
                <a:spcPts val="0"/>
              </a:spcAft>
              <a:buSzPts val="1440"/>
              <a:buNone/>
            </a:pPr>
            <a:r>
              <a:rPr b="0" i="0" lang="en-US">
                <a:solidFill>
                  <a:srgbClr val="000000"/>
                </a:solidFill>
                <a:latin typeface="Verdana"/>
                <a:ea typeface="Verdana"/>
                <a:cs typeface="Verdana"/>
                <a:sym typeface="Verdana"/>
              </a:rPr>
              <a:t>To compile: javac HelloWorld.java</a:t>
            </a:r>
            <a:endParaRPr/>
          </a:p>
          <a:p>
            <a:pPr indent="0" lvl="0" marL="0" rtl="0" algn="l">
              <a:spcBef>
                <a:spcPts val="1000"/>
              </a:spcBef>
              <a:spcAft>
                <a:spcPts val="0"/>
              </a:spcAft>
              <a:buSzPts val="1440"/>
              <a:buNone/>
            </a:pPr>
            <a:r>
              <a:rPr lang="en-US">
                <a:solidFill>
                  <a:srgbClr val="000000"/>
                </a:solidFill>
                <a:latin typeface="Verdana"/>
                <a:ea typeface="Verdana"/>
                <a:cs typeface="Verdana"/>
                <a:sym typeface="Verdana"/>
              </a:rPr>
              <a:t>To execute: java HelloWorld</a:t>
            </a:r>
            <a:endParaRPr/>
          </a:p>
          <a:p>
            <a:pPr indent="0" lvl="0" marL="0" rtl="0" algn="l">
              <a:spcBef>
                <a:spcPts val="1000"/>
              </a:spcBef>
              <a:spcAft>
                <a:spcPts val="0"/>
              </a:spcAft>
              <a:buSzPts val="1440"/>
              <a:buNone/>
            </a:pPr>
            <a:r>
              <a:rPr b="0" i="0" lang="en-US">
                <a:solidFill>
                  <a:srgbClr val="000000"/>
                </a:solidFill>
                <a:latin typeface="Verdana"/>
                <a:ea typeface="Verdana"/>
                <a:cs typeface="Verdana"/>
                <a:sym typeface="Verdana"/>
              </a:rPr>
              <a:t>Output: Hello World</a:t>
            </a:r>
            <a:endParaRPr/>
          </a:p>
        </p:txBody>
      </p:sp>
      <p:sp>
        <p:nvSpPr>
          <p:cNvPr id="622" name="Google Shape;622;p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23" name="Google Shape;623;p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24" name="Google Shape;624;p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EA3C9E"/>
              </a:buClr>
              <a:buSzPct val="100000"/>
              <a:buFont typeface="Trebuchet MS"/>
              <a:buNone/>
            </a:pPr>
            <a:r>
              <a:rPr b="1" lang="en-US"/>
              <a:t>Resolving an error "javac is not recognized as an internal or external command" ?</a:t>
            </a:r>
            <a:br>
              <a:rPr b="1" lang="en-US"/>
            </a:br>
            <a:endParaRPr/>
          </a:p>
        </p:txBody>
      </p:sp>
      <p:sp>
        <p:nvSpPr>
          <p:cNvPr id="630" name="Google Shape;630;p5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there occurs a problem like displayed in the below figure, you need to set path. Since DOS doesn't know javac or java, we need to set path. Path is not required in such a case if you save your program inside the jdk/bin folder. But its good approach to set path.</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pic>
        <p:nvPicPr>
          <p:cNvPr id="631" name="Google Shape;631;p53"/>
          <p:cNvPicPr preferRelativeResize="0"/>
          <p:nvPr/>
        </p:nvPicPr>
        <p:blipFill rotWithShape="1">
          <a:blip r:embed="rId3">
            <a:alphaModFix/>
          </a:blip>
          <a:srcRect b="0" l="0" r="0" t="0"/>
          <a:stretch/>
        </p:blipFill>
        <p:spPr>
          <a:xfrm>
            <a:off x="1065419" y="3536788"/>
            <a:ext cx="6972904" cy="2613887"/>
          </a:xfrm>
          <a:prstGeom prst="rect">
            <a:avLst/>
          </a:prstGeom>
          <a:noFill/>
          <a:ln>
            <a:noFill/>
          </a:ln>
        </p:spPr>
      </p:pic>
      <p:sp>
        <p:nvSpPr>
          <p:cNvPr id="632" name="Google Shape;632;p5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33" name="Google Shape;633;p5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34" name="Google Shape;634;p5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push/>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Java Program compilation</a:t>
            </a:r>
            <a:endParaRPr/>
          </a:p>
        </p:txBody>
      </p:sp>
      <p:sp>
        <p:nvSpPr>
          <p:cNvPr id="640" name="Google Shape;640;p5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rPr lang="en-US"/>
              <a:t>Syntax: javac javafilename.java</a:t>
            </a:r>
            <a:endParaRPr/>
          </a:p>
          <a:p>
            <a:pPr indent="0" lvl="0" marL="0" rtl="0" algn="l">
              <a:spcBef>
                <a:spcPts val="1000"/>
              </a:spcBef>
              <a:spcAft>
                <a:spcPts val="0"/>
              </a:spcAft>
              <a:buSzPts val="1440"/>
              <a:buNone/>
            </a:pPr>
            <a:r>
              <a:rPr lang="en-US"/>
              <a:t>Ex: 		javac HelloWorld.java</a:t>
            </a:r>
            <a:endParaRPr/>
          </a:p>
          <a:p>
            <a:pPr indent="0" lvl="0" marL="0" rtl="0" algn="l">
              <a:spcBef>
                <a:spcPts val="1000"/>
              </a:spcBef>
              <a:spcAft>
                <a:spcPts val="0"/>
              </a:spcAft>
              <a:buSzPts val="1440"/>
              <a:buNone/>
            </a:pPr>
            <a:r>
              <a:rPr lang="en-US"/>
              <a:t>		javac Test.java</a:t>
            </a:r>
            <a:endParaRPr/>
          </a:p>
          <a:p>
            <a:pPr indent="0" lvl="0" marL="0" rtl="0" algn="l">
              <a:spcBef>
                <a:spcPts val="1000"/>
              </a:spcBef>
              <a:spcAft>
                <a:spcPts val="0"/>
              </a:spcAft>
              <a:buSzPts val="1440"/>
              <a:buNone/>
            </a:pPr>
            <a:r>
              <a:rPr lang="en-US"/>
              <a:t>		javac Employee.java</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n-US"/>
              <a:t>javac is a java compiler, it converts java source code to byte code</a:t>
            </a:r>
            <a:endParaRPr/>
          </a:p>
          <a:p>
            <a:pPr indent="0" lvl="0" marL="0" rtl="0" algn="l">
              <a:spcBef>
                <a:spcPts val="1000"/>
              </a:spcBef>
              <a:spcAft>
                <a:spcPts val="0"/>
              </a:spcAft>
              <a:buSzPts val="1440"/>
              <a:buNone/>
            </a:pPr>
            <a:r>
              <a:rPr lang="en-US"/>
              <a:t>*.java files are converted in to *.class file by java compiler.</a:t>
            </a:r>
            <a:endParaRPr/>
          </a:p>
        </p:txBody>
      </p:sp>
      <p:sp>
        <p:nvSpPr>
          <p:cNvPr id="641" name="Google Shape;641;p5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42" name="Google Shape;642;p5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43" name="Google Shape;643;p5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Java Program execution</a:t>
            </a:r>
            <a:endParaRPr/>
          </a:p>
        </p:txBody>
      </p:sp>
      <p:sp>
        <p:nvSpPr>
          <p:cNvPr id="649" name="Google Shape;649;p5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Syntax: java classfilename with out extension</a:t>
            </a:r>
            <a:endParaRPr/>
          </a:p>
          <a:p>
            <a:pPr indent="-342900" lvl="0" marL="342900" rtl="0" algn="l">
              <a:spcBef>
                <a:spcPts val="1000"/>
              </a:spcBef>
              <a:spcAft>
                <a:spcPts val="0"/>
              </a:spcAft>
              <a:buSzPts val="1440"/>
              <a:buChar char="►"/>
            </a:pPr>
            <a:r>
              <a:rPr lang="en-US"/>
              <a:t>Ex:		java HelloWorld</a:t>
            </a:r>
            <a:endParaRPr/>
          </a:p>
          <a:p>
            <a:pPr indent="0" lvl="1" marL="457200" rtl="0" algn="l">
              <a:spcBef>
                <a:spcPts val="1000"/>
              </a:spcBef>
              <a:spcAft>
                <a:spcPts val="0"/>
              </a:spcAft>
              <a:buSzPts val="1280"/>
              <a:buNone/>
            </a:pPr>
            <a:r>
              <a:rPr lang="en-US"/>
              <a:t>		java Test</a:t>
            </a:r>
            <a:endParaRPr/>
          </a:p>
          <a:p>
            <a:pPr indent="0" lvl="1" marL="457200" rtl="0" algn="l">
              <a:spcBef>
                <a:spcPts val="1000"/>
              </a:spcBef>
              <a:spcAft>
                <a:spcPts val="0"/>
              </a:spcAft>
              <a:buSzPts val="1280"/>
              <a:buNone/>
            </a:pPr>
            <a:r>
              <a:rPr lang="en-US"/>
              <a:t>		java Test.class		- wrong</a:t>
            </a:r>
            <a:endParaRPr/>
          </a:p>
          <a:p>
            <a:pPr indent="0" lvl="1" marL="457200" rtl="0" algn="l">
              <a:spcBef>
                <a:spcPts val="1000"/>
              </a:spcBef>
              <a:spcAft>
                <a:spcPts val="0"/>
              </a:spcAft>
              <a:buSzPts val="1280"/>
              <a:buNone/>
            </a:pPr>
            <a:r>
              <a:t/>
            </a:r>
            <a:endParaRPr/>
          </a:p>
          <a:p>
            <a:pPr indent="0" lvl="1" marL="457200" rtl="0" algn="l">
              <a:spcBef>
                <a:spcPts val="1000"/>
              </a:spcBef>
              <a:spcAft>
                <a:spcPts val="0"/>
              </a:spcAft>
              <a:buSzPts val="1280"/>
              <a:buNone/>
            </a:pPr>
            <a:r>
              <a:rPr lang="en-US"/>
              <a:t>JVM automatically appends .class file to classfile while execution.</a:t>
            </a:r>
            <a:endParaRPr/>
          </a:p>
          <a:p>
            <a:pPr indent="0" lvl="1" marL="457200" rtl="0" algn="l">
              <a:spcBef>
                <a:spcPts val="1000"/>
              </a:spcBef>
              <a:spcAft>
                <a:spcPts val="0"/>
              </a:spcAft>
              <a:buSzPts val="1280"/>
              <a:buNone/>
            </a:pPr>
            <a:r>
              <a:rPr lang="en-US"/>
              <a:t>When you mention .class explicitly while program execution, Again JVM also appends .class file extension. Then File name will be like Test.class.class</a:t>
            </a:r>
            <a:endParaRPr/>
          </a:p>
          <a:p>
            <a:pPr indent="0" lvl="1" marL="457200" rtl="0" algn="l">
              <a:spcBef>
                <a:spcPts val="1000"/>
              </a:spcBef>
              <a:spcAft>
                <a:spcPts val="0"/>
              </a:spcAft>
              <a:buSzPts val="1280"/>
              <a:buNone/>
            </a:pPr>
            <a:r>
              <a:rPr lang="en-US"/>
              <a:t>Note: Don’t mention .class file extension while execution of java program</a:t>
            </a:r>
            <a:endParaRPr/>
          </a:p>
        </p:txBody>
      </p:sp>
      <p:sp>
        <p:nvSpPr>
          <p:cNvPr id="650" name="Google Shape;650;p5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51" name="Google Shape;651;p5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52" name="Google Shape;652;p5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58" name="Google Shape;658;p5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59" name="Google Shape;659;p5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1 person, smiling, text" id="660" name="Google Shape;660;p56"/>
          <p:cNvPicPr preferRelativeResize="0"/>
          <p:nvPr>
            <p:ph idx="1" type="body"/>
          </p:nvPr>
        </p:nvPicPr>
        <p:blipFill rotWithShape="1">
          <a:blip r:embed="rId3">
            <a:alphaModFix/>
          </a:blip>
          <a:srcRect b="0" l="0" r="0" t="0"/>
          <a:stretch/>
        </p:blipFill>
        <p:spPr>
          <a:xfrm>
            <a:off x="3497376" y="2160588"/>
            <a:ext cx="2957285" cy="388143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57"/>
          <p:cNvPicPr preferRelativeResize="0"/>
          <p:nvPr>
            <p:ph idx="1" type="body"/>
          </p:nvPr>
        </p:nvPicPr>
        <p:blipFill rotWithShape="1">
          <a:blip r:embed="rId3">
            <a:alphaModFix/>
          </a:blip>
          <a:srcRect b="0" l="0" r="0" t="0"/>
          <a:stretch/>
        </p:blipFill>
        <p:spPr>
          <a:xfrm>
            <a:off x="1675478" y="2160588"/>
            <a:ext cx="6601082" cy="3881437"/>
          </a:xfrm>
          <a:prstGeom prst="rect">
            <a:avLst/>
          </a:prstGeom>
          <a:noFill/>
          <a:ln>
            <a:noFill/>
          </a:ln>
        </p:spPr>
      </p:pic>
      <p:sp>
        <p:nvSpPr>
          <p:cNvPr id="666" name="Google Shape;666;p5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67" name="Google Shape;667;p5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68" name="Google Shape;668;p5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74" name="Google Shape;674;p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75" name="Google Shape;675;p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2 people, people smiling, beard and text" id="676" name="Google Shape;676;p58"/>
          <p:cNvPicPr preferRelativeResize="0"/>
          <p:nvPr>
            <p:ph idx="1" type="body"/>
          </p:nvPr>
        </p:nvPicPr>
        <p:blipFill rotWithShape="1">
          <a:blip r:embed="rId3">
            <a:alphaModFix/>
          </a:blip>
          <a:srcRect b="0" l="0" r="0" t="0"/>
          <a:stretch/>
        </p:blipFill>
        <p:spPr>
          <a:xfrm>
            <a:off x="3035300" y="2160588"/>
            <a:ext cx="3881437" cy="388143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82" name="Google Shape;682;p5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83" name="Google Shape;683;p5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2 people, text" id="684" name="Google Shape;684;p59"/>
          <p:cNvPicPr preferRelativeResize="0"/>
          <p:nvPr>
            <p:ph idx="1" type="body"/>
          </p:nvPr>
        </p:nvPicPr>
        <p:blipFill rotWithShape="1">
          <a:blip r:embed="rId3">
            <a:alphaModFix/>
          </a:blip>
          <a:srcRect b="0" l="0" r="0" t="0"/>
          <a:stretch/>
        </p:blipFill>
        <p:spPr>
          <a:xfrm>
            <a:off x="3035300" y="2160588"/>
            <a:ext cx="3881437" cy="38814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90" name="Google Shape;690;p6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91" name="Google Shape;691;p6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text" id="692" name="Google Shape;692;p60"/>
          <p:cNvPicPr preferRelativeResize="0"/>
          <p:nvPr>
            <p:ph idx="1" type="body"/>
          </p:nvPr>
        </p:nvPicPr>
        <p:blipFill rotWithShape="1">
          <a:blip r:embed="rId3">
            <a:alphaModFix/>
          </a:blip>
          <a:srcRect b="0" l="0" r="0" t="0"/>
          <a:stretch/>
        </p:blipFill>
        <p:spPr>
          <a:xfrm>
            <a:off x="3029217" y="2160588"/>
            <a:ext cx="3893604" cy="38814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000000"/>
              </a:buClr>
              <a:buSzPct val="100000"/>
              <a:buFont typeface="Arial"/>
              <a:buNone/>
            </a:pPr>
            <a:r>
              <a:rPr b="1" lang="en-US">
                <a:solidFill>
                  <a:srgbClr val="000000"/>
                </a:solidFill>
                <a:latin typeface="Arial"/>
                <a:ea typeface="Arial"/>
                <a:cs typeface="Arial"/>
                <a:sym typeface="Arial"/>
              </a:rPr>
              <a:t>4 resources for a true Java programmer</a:t>
            </a:r>
            <a:r>
              <a:rPr lang="en-US">
                <a:solidFill>
                  <a:srgbClr val="000000"/>
                </a:solidFill>
                <a:latin typeface="Arial"/>
                <a:ea typeface="Arial"/>
                <a:cs typeface="Arial"/>
                <a:sym typeface="Arial"/>
              </a:rPr>
              <a:t>:</a:t>
            </a:r>
            <a:br>
              <a:rPr lang="en-US" sz="4800">
                <a:solidFill>
                  <a:schemeClr val="dk1"/>
                </a:solidFill>
              </a:rPr>
            </a:br>
            <a:endParaRPr/>
          </a:p>
        </p:txBody>
      </p:sp>
      <p:sp>
        <p:nvSpPr>
          <p:cNvPr id="190" name="Google Shape;190;p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91" name="Google Shape;191;p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2" name="Google Shape;192;p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6"/>
          <p:cNvSpPr txBox="1"/>
          <p:nvPr>
            <p:ph idx="1" type="body"/>
          </p:nvPr>
        </p:nvSpPr>
        <p:spPr>
          <a:xfrm>
            <a:off x="677334" y="1326525"/>
            <a:ext cx="8596668" cy="4714838"/>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spcBef>
                <a:spcPts val="0"/>
              </a:spcBef>
              <a:spcAft>
                <a:spcPts val="0"/>
              </a:spcAft>
              <a:buSzPct val="79999"/>
              <a:buNone/>
            </a:pPr>
            <a:r>
              <a:rPr lang="en-US"/>
              <a:t> - Java Trademark: http://java.com</a:t>
            </a:r>
            <a:endParaRPr/>
          </a:p>
          <a:p>
            <a:pPr indent="0" lvl="0" marL="0" rtl="0" algn="l">
              <a:spcBef>
                <a:spcPts val="1000"/>
              </a:spcBef>
              <a:spcAft>
                <a:spcPts val="0"/>
              </a:spcAft>
              <a:buSzPct val="79999"/>
              <a:buNone/>
            </a:pPr>
            <a:r>
              <a:t/>
            </a:r>
            <a:endParaRPr/>
          </a:p>
          <a:p>
            <a:pPr indent="0" lvl="0" marL="0" rtl="0" algn="l">
              <a:spcBef>
                <a:spcPts val="1000"/>
              </a:spcBef>
              <a:spcAft>
                <a:spcPts val="0"/>
              </a:spcAft>
              <a:buSzPct val="79999"/>
              <a:buNone/>
            </a:pPr>
            <a:r>
              <a:rPr lang="en-US"/>
              <a:t>- Java Technology: http://java.oracle.com</a:t>
            </a:r>
            <a:endParaRPr/>
          </a:p>
          <a:p>
            <a:pPr indent="0" lvl="0" marL="0" rtl="0" algn="l">
              <a:spcBef>
                <a:spcPts val="1000"/>
              </a:spcBef>
              <a:spcAft>
                <a:spcPts val="0"/>
              </a:spcAft>
              <a:buSzPct val="79999"/>
              <a:buNone/>
            </a:pPr>
            <a:r>
              <a:t/>
            </a:r>
            <a:endParaRPr/>
          </a:p>
          <a:p>
            <a:pPr indent="0" lvl="0" marL="0" rtl="0" algn="l">
              <a:spcBef>
                <a:spcPts val="1000"/>
              </a:spcBef>
              <a:spcAft>
                <a:spcPts val="0"/>
              </a:spcAft>
              <a:buSzPct val="79999"/>
              <a:buNone/>
            </a:pPr>
            <a:r>
              <a:rPr lang="en-US"/>
              <a:t>- Javadoc sites:</a:t>
            </a:r>
            <a:endParaRPr/>
          </a:p>
          <a:p>
            <a:pPr indent="0" lvl="0" marL="0" rtl="0" algn="l">
              <a:spcBef>
                <a:spcPts val="1000"/>
              </a:spcBef>
              <a:spcAft>
                <a:spcPts val="0"/>
              </a:spcAft>
              <a:buSzPct val="79999"/>
              <a:buNone/>
            </a:pPr>
            <a:r>
              <a:t/>
            </a:r>
            <a:endParaRPr/>
          </a:p>
          <a:p>
            <a:pPr indent="0" lvl="0" marL="0" rtl="0" algn="l">
              <a:spcBef>
                <a:spcPts val="1000"/>
              </a:spcBef>
              <a:spcAft>
                <a:spcPts val="0"/>
              </a:spcAft>
              <a:buSzPct val="79999"/>
              <a:buNone/>
            </a:pPr>
            <a:r>
              <a:rPr lang="en-US"/>
              <a:t>                + Java SE APIs: http://docs.oracle.com/javase/8/docs/api</a:t>
            </a:r>
            <a:endParaRPr/>
          </a:p>
          <a:p>
            <a:pPr indent="0" lvl="0" marL="0" rtl="0" algn="l">
              <a:spcBef>
                <a:spcPts val="1000"/>
              </a:spcBef>
              <a:spcAft>
                <a:spcPts val="0"/>
              </a:spcAft>
              <a:buSzPct val="79999"/>
              <a:buNone/>
            </a:pPr>
            <a:r>
              <a:t/>
            </a:r>
            <a:endParaRPr/>
          </a:p>
          <a:p>
            <a:pPr indent="0" lvl="0" marL="0" rtl="0" algn="l">
              <a:spcBef>
                <a:spcPts val="1000"/>
              </a:spcBef>
              <a:spcAft>
                <a:spcPts val="0"/>
              </a:spcAft>
              <a:buSzPct val="79999"/>
              <a:buNone/>
            </a:pPr>
            <a:r>
              <a:rPr lang="en-US"/>
              <a:t>                + Java EE APIs: http://docs.oracle.com/javaee/7/api</a:t>
            </a:r>
            <a:endParaRPr/>
          </a:p>
          <a:p>
            <a:pPr indent="0" lvl="0" marL="0" rtl="0" algn="l">
              <a:spcBef>
                <a:spcPts val="1000"/>
              </a:spcBef>
              <a:spcAft>
                <a:spcPts val="0"/>
              </a:spcAft>
              <a:buSzPct val="79999"/>
              <a:buNone/>
            </a:pPr>
            <a:r>
              <a:t/>
            </a:r>
            <a:endParaRPr/>
          </a:p>
          <a:p>
            <a:pPr indent="0" lvl="0" marL="0" rtl="0" algn="l">
              <a:spcBef>
                <a:spcPts val="1000"/>
              </a:spcBef>
              <a:spcAft>
                <a:spcPts val="0"/>
              </a:spcAft>
              <a:buSzPct val="79999"/>
              <a:buNone/>
            </a:pPr>
            <a:r>
              <a:rPr lang="en-US"/>
              <a:t> </a:t>
            </a:r>
            <a:endParaRPr/>
          </a:p>
          <a:p>
            <a:pPr indent="0" lvl="0" marL="0" rtl="0" algn="l">
              <a:spcBef>
                <a:spcPts val="1000"/>
              </a:spcBef>
              <a:spcAft>
                <a:spcPts val="0"/>
              </a:spcAft>
              <a:buSzPct val="79999"/>
              <a:buNone/>
            </a:pPr>
            <a:r>
              <a:t/>
            </a:r>
            <a:endParaRPr/>
          </a:p>
          <a:p>
            <a:pPr indent="0" lvl="0" marL="0" rtl="0" algn="l">
              <a:spcBef>
                <a:spcPts val="1000"/>
              </a:spcBef>
              <a:spcAft>
                <a:spcPts val="0"/>
              </a:spcAft>
              <a:buSzPct val="79999"/>
              <a:buNone/>
            </a:pPr>
            <a:r>
              <a:rPr lang="en-US"/>
              <a:t>- The Java Tutorial Series:</a:t>
            </a:r>
            <a:endParaRPr/>
          </a:p>
          <a:p>
            <a:pPr indent="0" lvl="0" marL="0" rtl="0" algn="l">
              <a:spcBef>
                <a:spcPts val="1000"/>
              </a:spcBef>
              <a:spcAft>
                <a:spcPts val="0"/>
              </a:spcAft>
              <a:buSzPct val="79999"/>
              <a:buNone/>
            </a:pPr>
            <a:r>
              <a:t/>
            </a:r>
            <a:endParaRPr/>
          </a:p>
          <a:p>
            <a:pPr indent="0" lvl="0" marL="0" rtl="0" algn="l">
              <a:spcBef>
                <a:spcPts val="1000"/>
              </a:spcBef>
              <a:spcAft>
                <a:spcPts val="0"/>
              </a:spcAft>
              <a:buSzPct val="79999"/>
              <a:buNone/>
            </a:pPr>
            <a:r>
              <a:rPr lang="en-US"/>
              <a:t>                + Java SE Tutorial: http://docs.oracle.com/javase/tutorial</a:t>
            </a:r>
            <a:endParaRPr/>
          </a:p>
          <a:p>
            <a:pPr indent="0" lvl="0" marL="0" rtl="0" algn="l">
              <a:spcBef>
                <a:spcPts val="1000"/>
              </a:spcBef>
              <a:spcAft>
                <a:spcPts val="0"/>
              </a:spcAft>
              <a:buSzPct val="79999"/>
              <a:buNone/>
            </a:pPr>
            <a:r>
              <a:t/>
            </a:r>
            <a:endParaRPr/>
          </a:p>
          <a:p>
            <a:pPr indent="0" lvl="0" marL="0" rtl="0" algn="l">
              <a:spcBef>
                <a:spcPts val="1000"/>
              </a:spcBef>
              <a:spcAft>
                <a:spcPts val="0"/>
              </a:spcAft>
              <a:buSzPct val="79999"/>
              <a:buNone/>
            </a:pPr>
            <a:r>
              <a:rPr lang="en-US"/>
              <a:t>                + Java EE Tutorial: http://docs.oracle.com/javaee/7/tutorial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698" name="Google Shape;698;p6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99" name="Google Shape;699;p6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1 person, meme and text" id="700" name="Google Shape;700;p61"/>
          <p:cNvPicPr preferRelativeResize="0"/>
          <p:nvPr>
            <p:ph idx="1" type="body"/>
          </p:nvPr>
        </p:nvPicPr>
        <p:blipFill rotWithShape="1">
          <a:blip r:embed="rId3">
            <a:alphaModFix/>
          </a:blip>
          <a:srcRect b="0" l="0" r="0" t="0"/>
          <a:stretch/>
        </p:blipFill>
        <p:spPr>
          <a:xfrm>
            <a:off x="2405197" y="2160588"/>
            <a:ext cx="5141643" cy="388143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06" name="Google Shape;706;p6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07" name="Google Shape;707;p6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one or more people and text" id="708" name="Google Shape;708;p62"/>
          <p:cNvPicPr preferRelativeResize="0"/>
          <p:nvPr>
            <p:ph idx="1" type="body"/>
          </p:nvPr>
        </p:nvPicPr>
        <p:blipFill rotWithShape="1">
          <a:blip r:embed="rId3">
            <a:alphaModFix/>
          </a:blip>
          <a:srcRect b="0" l="0" r="0" t="0"/>
          <a:stretch/>
        </p:blipFill>
        <p:spPr>
          <a:xfrm>
            <a:off x="3785394" y="2910681"/>
            <a:ext cx="2381250" cy="23812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A3C9E"/>
              </a:buClr>
              <a:buSzPts val="2000"/>
              <a:buFont typeface="Trebuchet MS"/>
              <a:buNone/>
            </a:pPr>
            <a:r>
              <a:rPr lang="en-US" sz="2000"/>
              <a:t>To write the simple program, open notepad by </a:t>
            </a:r>
            <a:r>
              <a:rPr b="1" lang="en-US" sz="2000">
                <a:solidFill>
                  <a:srgbClr val="002060"/>
                </a:solidFill>
              </a:rPr>
              <a:t>start menu -&gt; All Programs -&gt; Accessories -&gt; notepad</a:t>
            </a:r>
            <a:r>
              <a:rPr lang="en-US" sz="2000"/>
              <a:t> and write simple program as displayed below:</a:t>
            </a:r>
            <a:endParaRPr/>
          </a:p>
        </p:txBody>
      </p:sp>
      <p:pic>
        <p:nvPicPr>
          <p:cNvPr id="714" name="Google Shape;714;p63"/>
          <p:cNvPicPr preferRelativeResize="0"/>
          <p:nvPr>
            <p:ph idx="1" type="body"/>
          </p:nvPr>
        </p:nvPicPr>
        <p:blipFill rotWithShape="1">
          <a:blip r:embed="rId3">
            <a:alphaModFix/>
          </a:blip>
          <a:srcRect b="0" l="0" r="0" t="0"/>
          <a:stretch/>
        </p:blipFill>
        <p:spPr>
          <a:xfrm>
            <a:off x="2030052" y="2160588"/>
            <a:ext cx="5891933" cy="3881437"/>
          </a:xfrm>
          <a:prstGeom prst="rect">
            <a:avLst/>
          </a:prstGeom>
          <a:noFill/>
          <a:ln>
            <a:noFill/>
          </a:ln>
        </p:spPr>
      </p:pic>
      <p:sp>
        <p:nvSpPr>
          <p:cNvPr id="715" name="Google Shape;715;p6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16" name="Google Shape;716;p6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17" name="Google Shape;717;p6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A3C9E"/>
              </a:buClr>
              <a:buSzPts val="2000"/>
              <a:buFont typeface="Trebuchet MS"/>
              <a:buNone/>
            </a:pPr>
            <a:r>
              <a:rPr lang="en-US" sz="2000"/>
              <a:t>To compile and run this program, you need to open command prompt by </a:t>
            </a:r>
            <a:r>
              <a:rPr b="1" lang="en-US" sz="2000">
                <a:solidFill>
                  <a:srgbClr val="002060"/>
                </a:solidFill>
              </a:rPr>
              <a:t>start menu -&gt; All Programs -&gt; Accessories -&gt; command prompt</a:t>
            </a:r>
            <a:r>
              <a:rPr lang="en-US" sz="2000">
                <a:solidFill>
                  <a:srgbClr val="002060"/>
                </a:solidFill>
              </a:rPr>
              <a:t>.</a:t>
            </a:r>
            <a:endParaRPr/>
          </a:p>
        </p:txBody>
      </p:sp>
      <p:pic>
        <p:nvPicPr>
          <p:cNvPr id="723" name="Google Shape;723;p64"/>
          <p:cNvPicPr preferRelativeResize="0"/>
          <p:nvPr>
            <p:ph idx="1" type="body"/>
          </p:nvPr>
        </p:nvPicPr>
        <p:blipFill rotWithShape="1">
          <a:blip r:embed="rId3">
            <a:alphaModFix/>
          </a:blip>
          <a:srcRect b="0" l="0" r="0" t="0"/>
          <a:stretch/>
        </p:blipFill>
        <p:spPr>
          <a:xfrm>
            <a:off x="1242204" y="2160588"/>
            <a:ext cx="6352729" cy="3881437"/>
          </a:xfrm>
          <a:prstGeom prst="rect">
            <a:avLst/>
          </a:prstGeom>
          <a:noFill/>
          <a:ln>
            <a:noFill/>
          </a:ln>
        </p:spPr>
      </p:pic>
      <p:sp>
        <p:nvSpPr>
          <p:cNvPr id="724" name="Google Shape;724;p6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25" name="Google Shape;725;p6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26" name="Google Shape;726;p6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Don’t forget ; to end the statement</a:t>
            </a:r>
            <a:endParaRPr/>
          </a:p>
        </p:txBody>
      </p:sp>
      <p:sp>
        <p:nvSpPr>
          <p:cNvPr id="732" name="Google Shape;732;p6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33" name="Google Shape;733;p6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34" name="Google Shape;734;p6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1 person, text" id="735" name="Google Shape;735;p65"/>
          <p:cNvPicPr preferRelativeResize="0"/>
          <p:nvPr>
            <p:ph idx="1" type="body"/>
          </p:nvPr>
        </p:nvPicPr>
        <p:blipFill rotWithShape="1">
          <a:blip r:embed="rId3">
            <a:alphaModFix/>
          </a:blip>
          <a:srcRect b="0" l="0" r="0" t="0"/>
          <a:stretch/>
        </p:blipFill>
        <p:spPr>
          <a:xfrm>
            <a:off x="2690019" y="2853531"/>
            <a:ext cx="4572000" cy="24955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41" name="Google Shape;741;p6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42" name="Google Shape;742;p6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 may contain: text" id="743" name="Google Shape;743;p66"/>
          <p:cNvPicPr preferRelativeResize="0"/>
          <p:nvPr>
            <p:ph idx="1" type="body"/>
          </p:nvPr>
        </p:nvPicPr>
        <p:blipFill rotWithShape="1">
          <a:blip r:embed="rId3">
            <a:alphaModFix/>
          </a:blip>
          <a:srcRect b="0" l="0" r="0" t="0"/>
          <a:stretch/>
        </p:blipFill>
        <p:spPr>
          <a:xfrm>
            <a:off x="2094952" y="2160588"/>
            <a:ext cx="5762133" cy="38814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Keyboard usage</a:t>
            </a:r>
            <a:endParaRPr/>
          </a:p>
        </p:txBody>
      </p:sp>
      <p:sp>
        <p:nvSpPr>
          <p:cNvPr id="749" name="Google Shape;749;p6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50" name="Google Shape;750;p6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51" name="Google Shape;751;p6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No automatic alt text available." id="752" name="Google Shape;752;p67"/>
          <p:cNvPicPr preferRelativeResize="0"/>
          <p:nvPr>
            <p:ph idx="1" type="body"/>
          </p:nvPr>
        </p:nvPicPr>
        <p:blipFill rotWithShape="1">
          <a:blip r:embed="rId3">
            <a:alphaModFix/>
          </a:blip>
          <a:srcRect b="0" l="0" r="0" t="0"/>
          <a:stretch/>
        </p:blipFill>
        <p:spPr>
          <a:xfrm>
            <a:off x="3035300" y="2160588"/>
            <a:ext cx="3881437" cy="388143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58" name="Google Shape;758;p6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59" name="Google Shape;759;p6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scontent-sit4-1.xx.fbcdn.net/v/t1.0-9/14484747_1123836924331851_3562575576498489641_n.jpg?oh=0b4f5d279c6ee7f55b7455f4e48dbe26&amp;oe=58656297" id="760" name="Google Shape;760;p68"/>
          <p:cNvPicPr preferRelativeResize="0"/>
          <p:nvPr>
            <p:ph idx="1" type="body"/>
          </p:nvPr>
        </p:nvPicPr>
        <p:blipFill rotWithShape="1">
          <a:blip r:embed="rId3">
            <a:alphaModFix/>
          </a:blip>
          <a:srcRect b="0" l="0" r="0" t="0"/>
          <a:stretch/>
        </p:blipFill>
        <p:spPr>
          <a:xfrm>
            <a:off x="3042435" y="2160588"/>
            <a:ext cx="3867167" cy="388143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Programmers while coding</a:t>
            </a:r>
            <a:endParaRPr/>
          </a:p>
        </p:txBody>
      </p:sp>
      <p:sp>
        <p:nvSpPr>
          <p:cNvPr id="766" name="Google Shape;766;p6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67" name="Google Shape;767;p6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68" name="Google Shape;768;p6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No automatic alt text available." id="769" name="Google Shape;769;p69"/>
          <p:cNvPicPr preferRelativeResize="0"/>
          <p:nvPr>
            <p:ph idx="1" type="body"/>
          </p:nvPr>
        </p:nvPicPr>
        <p:blipFill rotWithShape="1">
          <a:blip r:embed="rId3">
            <a:alphaModFix/>
          </a:blip>
          <a:srcRect b="0" l="0" r="0" t="0"/>
          <a:stretch/>
        </p:blipFill>
        <p:spPr>
          <a:xfrm>
            <a:off x="3140824" y="2160588"/>
            <a:ext cx="3670389" cy="388143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 </a:t>
            </a:r>
            <a:endParaRPr/>
          </a:p>
        </p:txBody>
      </p:sp>
      <p:sp>
        <p:nvSpPr>
          <p:cNvPr id="775" name="Google Shape;775;p7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76" name="Google Shape;776;p7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77" name="Google Shape;777;p7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No automatic alt text available." id="778" name="Google Shape;778;p70"/>
          <p:cNvPicPr preferRelativeResize="0"/>
          <p:nvPr>
            <p:ph idx="1" type="body"/>
          </p:nvPr>
        </p:nvPicPr>
        <p:blipFill rotWithShape="1">
          <a:blip r:embed="rId3">
            <a:alphaModFix/>
          </a:blip>
          <a:srcRect b="0" l="0" r="0" t="0"/>
          <a:stretch/>
        </p:blipFill>
        <p:spPr>
          <a:xfrm>
            <a:off x="1542256" y="2186781"/>
            <a:ext cx="6867525" cy="382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What are the best websites to practice Java coding?</a:t>
            </a:r>
            <a:endParaRPr/>
          </a:p>
        </p:txBody>
      </p:sp>
      <p:sp>
        <p:nvSpPr>
          <p:cNvPr id="199" name="Google Shape;199;p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u="sng"/>
              <a:t>www.leetcode.com</a:t>
            </a:r>
            <a:endParaRPr/>
          </a:p>
          <a:p>
            <a:pPr indent="-342900" lvl="0" marL="342900" rtl="0" algn="l">
              <a:spcBef>
                <a:spcPts val="1000"/>
              </a:spcBef>
              <a:spcAft>
                <a:spcPts val="0"/>
              </a:spcAft>
              <a:buSzPts val="1440"/>
              <a:buChar char="►"/>
            </a:pPr>
            <a:r>
              <a:rPr lang="en-US" u="sng"/>
              <a:t>www.odingbat.com</a:t>
            </a:r>
            <a:endParaRPr/>
          </a:p>
          <a:p>
            <a:pPr indent="-342900" lvl="0" marL="342900" rtl="0" algn="l">
              <a:spcBef>
                <a:spcPts val="1000"/>
              </a:spcBef>
              <a:spcAft>
                <a:spcPts val="0"/>
              </a:spcAft>
              <a:buSzPts val="1440"/>
              <a:buChar char="►"/>
            </a:pPr>
            <a:r>
              <a:rPr lang="en-US" u="sng"/>
              <a:t>www.hackerearth.com</a:t>
            </a:r>
            <a:endParaRPr/>
          </a:p>
          <a:p>
            <a:pPr indent="-342900" lvl="0" marL="342900" rtl="0" algn="l">
              <a:spcBef>
                <a:spcPts val="1000"/>
              </a:spcBef>
              <a:spcAft>
                <a:spcPts val="0"/>
              </a:spcAft>
              <a:buSzPts val="1440"/>
              <a:buChar char="►"/>
            </a:pPr>
            <a:r>
              <a:rPr lang="en-US" u="sng"/>
              <a:t>www.hackerrank.com</a:t>
            </a:r>
            <a:endParaRPr/>
          </a:p>
          <a:p>
            <a:pPr indent="-342900" lvl="0" marL="342900" rtl="0" algn="l">
              <a:spcBef>
                <a:spcPts val="1000"/>
              </a:spcBef>
              <a:spcAft>
                <a:spcPts val="0"/>
              </a:spcAft>
              <a:buSzPts val="1440"/>
              <a:buChar char="►"/>
            </a:pPr>
            <a:r>
              <a:rPr lang="en-US" u="sng"/>
              <a:t>www.techgig.com</a:t>
            </a:r>
            <a:endParaRPr/>
          </a:p>
          <a:p>
            <a:pPr indent="-342900" lvl="0" marL="342900" rtl="0" algn="l">
              <a:spcBef>
                <a:spcPts val="1000"/>
              </a:spcBef>
              <a:spcAft>
                <a:spcPts val="0"/>
              </a:spcAft>
              <a:buSzPts val="1440"/>
              <a:buChar char="►"/>
            </a:pPr>
            <a:r>
              <a:rPr lang="en-US"/>
              <a:t>Former two are only for practice. Later two can also fetch you job.</a:t>
            </a:r>
            <a:endParaRPr/>
          </a:p>
          <a:p>
            <a:pPr indent="0" lvl="0" marL="0" rtl="0" algn="l">
              <a:spcBef>
                <a:spcPts val="1000"/>
              </a:spcBef>
              <a:spcAft>
                <a:spcPts val="0"/>
              </a:spcAft>
              <a:buSzPts val="1440"/>
              <a:buNone/>
            </a:pPr>
            <a:r>
              <a:t/>
            </a:r>
            <a:endParaRPr/>
          </a:p>
        </p:txBody>
      </p:sp>
      <p:sp>
        <p:nvSpPr>
          <p:cNvPr id="200" name="Google Shape;200;p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01" name="Google Shape;201;p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2" name="Google Shape;202;p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Hello world program in various languages? ☺ ☺ ☺</a:t>
            </a:r>
            <a:endParaRPr/>
          </a:p>
        </p:txBody>
      </p:sp>
      <p:pic>
        <p:nvPicPr>
          <p:cNvPr descr="https://fbcdn-sphotos-c-a.akamaihd.net/hphotos-ak-xla1/v/t1.0-9/10247212_985473124834899_2257436758872785809_n.png?oh=fc09c33e5dae8751e144087be2720324&amp;oe=57568905&amp;__gda__=1469259944_ddeb73b9ede101c5196d9238b44d9863" id="784" name="Google Shape;784;p71"/>
          <p:cNvPicPr preferRelativeResize="0"/>
          <p:nvPr>
            <p:ph idx="1" type="body"/>
          </p:nvPr>
        </p:nvPicPr>
        <p:blipFill rotWithShape="1">
          <a:blip r:embed="rId3">
            <a:alphaModFix/>
          </a:blip>
          <a:srcRect b="0" l="0" r="0" t="0"/>
          <a:stretch/>
        </p:blipFill>
        <p:spPr>
          <a:xfrm>
            <a:off x="4558150" y="1725282"/>
            <a:ext cx="2270771" cy="5117231"/>
          </a:xfrm>
          <a:prstGeom prst="rect">
            <a:avLst/>
          </a:prstGeom>
          <a:noFill/>
          <a:ln>
            <a:noFill/>
          </a:ln>
        </p:spPr>
      </p:pic>
      <p:sp>
        <p:nvSpPr>
          <p:cNvPr id="785" name="Google Shape;785;p7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86" name="Google Shape;786;p7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87" name="Google Shape;787;p7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Developer Dependency</a:t>
            </a:r>
            <a:endParaRPr/>
          </a:p>
        </p:txBody>
      </p:sp>
      <p:sp>
        <p:nvSpPr>
          <p:cNvPr id="793" name="Google Shape;793;p7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794" name="Google Shape;794;p7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95" name="Google Shape;795;p7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No automatic alt text available." id="796" name="Google Shape;796;p72"/>
          <p:cNvPicPr preferRelativeResize="0"/>
          <p:nvPr>
            <p:ph idx="1" type="body"/>
          </p:nvPr>
        </p:nvPicPr>
        <p:blipFill rotWithShape="1">
          <a:blip r:embed="rId3">
            <a:alphaModFix/>
          </a:blip>
          <a:srcRect b="0" l="0" r="0" t="0"/>
          <a:stretch/>
        </p:blipFill>
        <p:spPr>
          <a:xfrm>
            <a:off x="2690019" y="3110706"/>
            <a:ext cx="4572000" cy="1981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EA3C9E"/>
              </a:buClr>
              <a:buSzPct val="100000"/>
              <a:buFont typeface="Trebuchet MS"/>
              <a:buNone/>
            </a:pPr>
            <a:r>
              <a:rPr b="1" lang="en-US"/>
              <a:t>Can you save a java source file by other name than the class name?</a:t>
            </a:r>
            <a:br>
              <a:rPr b="1" lang="en-US"/>
            </a:br>
            <a:endParaRPr/>
          </a:p>
        </p:txBody>
      </p:sp>
      <p:sp>
        <p:nvSpPr>
          <p:cNvPr id="802" name="Google Shape;802;p7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Yes, If the class is not public</a:t>
            </a:r>
            <a:endParaRPr/>
          </a:p>
          <a:p>
            <a:pPr indent="-342900" lvl="0" marL="342900" rtl="0" algn="l">
              <a:spcBef>
                <a:spcPts val="1000"/>
              </a:spcBef>
              <a:spcAft>
                <a:spcPts val="0"/>
              </a:spcAft>
              <a:buSzPts val="1440"/>
              <a:buChar char="►"/>
            </a:pPr>
            <a:r>
              <a:rPr lang="en-US"/>
              <a:t>To compile Hard.java</a:t>
            </a:r>
            <a:endParaRPr/>
          </a:p>
          <a:p>
            <a:pPr indent="-342900" lvl="0" marL="342900" rtl="0" algn="l">
              <a:spcBef>
                <a:spcPts val="1000"/>
              </a:spcBef>
              <a:spcAft>
                <a:spcPts val="0"/>
              </a:spcAft>
              <a:buSzPts val="1440"/>
              <a:buChar char="►"/>
            </a:pPr>
            <a:r>
              <a:rPr lang="en-US"/>
              <a:t>To execute Sample</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pic>
        <p:nvPicPr>
          <p:cNvPr id="803" name="Google Shape;803;p73"/>
          <p:cNvPicPr preferRelativeResize="0"/>
          <p:nvPr/>
        </p:nvPicPr>
        <p:blipFill rotWithShape="1">
          <a:blip r:embed="rId3">
            <a:alphaModFix/>
          </a:blip>
          <a:srcRect b="0" l="0" r="0" t="0"/>
          <a:stretch/>
        </p:blipFill>
        <p:spPr>
          <a:xfrm>
            <a:off x="1803113" y="3254708"/>
            <a:ext cx="7171041" cy="2522439"/>
          </a:xfrm>
          <a:prstGeom prst="rect">
            <a:avLst/>
          </a:prstGeom>
          <a:noFill/>
          <a:ln>
            <a:noFill/>
          </a:ln>
        </p:spPr>
      </p:pic>
      <p:sp>
        <p:nvSpPr>
          <p:cNvPr id="804" name="Google Shape;804;p7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05" name="Google Shape;805;p7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06" name="Google Shape;806;p7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EA3C9E"/>
              </a:buClr>
              <a:buSzPct val="100000"/>
              <a:buFont typeface="Trebuchet MS"/>
              <a:buNone/>
            </a:pPr>
            <a:r>
              <a:rPr b="1" lang="en-US"/>
              <a:t>Q)Can you have multiple classes in a java source file?</a:t>
            </a:r>
            <a:br>
              <a:rPr b="1" lang="en-US"/>
            </a:br>
            <a:endParaRPr/>
          </a:p>
        </p:txBody>
      </p:sp>
      <p:sp>
        <p:nvSpPr>
          <p:cNvPr id="812" name="Google Shape;812;p7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Yes</a:t>
            </a:r>
            <a:endParaRPr/>
          </a:p>
          <a:p>
            <a:pPr indent="-251459" lvl="0" marL="342900" rtl="0" algn="l">
              <a:spcBef>
                <a:spcPts val="1000"/>
              </a:spcBef>
              <a:spcAft>
                <a:spcPts val="0"/>
              </a:spcAft>
              <a:buSzPts val="1440"/>
              <a:buNone/>
            </a:pPr>
            <a:r>
              <a:t/>
            </a:r>
            <a:endParaRPr/>
          </a:p>
        </p:txBody>
      </p:sp>
      <p:pic>
        <p:nvPicPr>
          <p:cNvPr id="813" name="Google Shape;813;p74"/>
          <p:cNvPicPr preferRelativeResize="0"/>
          <p:nvPr/>
        </p:nvPicPr>
        <p:blipFill rotWithShape="1">
          <a:blip r:embed="rId3">
            <a:alphaModFix/>
          </a:blip>
          <a:srcRect b="0" l="0" r="0" t="0"/>
          <a:stretch/>
        </p:blipFill>
        <p:spPr>
          <a:xfrm>
            <a:off x="959891" y="2935704"/>
            <a:ext cx="6942422" cy="3505504"/>
          </a:xfrm>
          <a:prstGeom prst="rect">
            <a:avLst/>
          </a:prstGeom>
          <a:noFill/>
          <a:ln>
            <a:noFill/>
          </a:ln>
        </p:spPr>
      </p:pic>
      <p:sp>
        <p:nvSpPr>
          <p:cNvPr id="814" name="Google Shape;814;p7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15" name="Google Shape;815;p7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16" name="Google Shape;816;p7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Can we compile more than one class at a time?</a:t>
            </a:r>
            <a:endParaRPr/>
          </a:p>
        </p:txBody>
      </p:sp>
      <p:sp>
        <p:nvSpPr>
          <p:cNvPr id="822" name="Google Shape;822;p7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Yes, We can compile the more than one class at a time.</a:t>
            </a:r>
            <a:endParaRPr/>
          </a:p>
          <a:p>
            <a:pPr indent="-342900" lvl="0" marL="342900" rtl="0" algn="l">
              <a:spcBef>
                <a:spcPts val="1000"/>
              </a:spcBef>
              <a:spcAft>
                <a:spcPts val="0"/>
              </a:spcAft>
              <a:buSzPts val="1440"/>
              <a:buChar char="►"/>
            </a:pPr>
            <a:r>
              <a:rPr lang="en-US"/>
              <a:t>Syntax: javac A.java B.java C.java or *.java</a:t>
            </a:r>
            <a:endParaRPr/>
          </a:p>
          <a:p>
            <a:pPr indent="-251459" lvl="0" marL="342900" rtl="0" algn="l">
              <a:spcBef>
                <a:spcPts val="1000"/>
              </a:spcBef>
              <a:spcAft>
                <a:spcPts val="0"/>
              </a:spcAft>
              <a:buSzPts val="1440"/>
              <a:buNone/>
            </a:pPr>
            <a:r>
              <a:t/>
            </a:r>
            <a:endParaRPr/>
          </a:p>
        </p:txBody>
      </p:sp>
      <p:sp>
        <p:nvSpPr>
          <p:cNvPr id="823" name="Google Shape;823;p7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24" name="Google Shape;824;p7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25" name="Google Shape;825;p7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Can we execute more than one class file at a time?</a:t>
            </a:r>
            <a:endParaRPr/>
          </a:p>
        </p:txBody>
      </p:sp>
      <p:sp>
        <p:nvSpPr>
          <p:cNvPr id="831" name="Google Shape;831;p7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No, We can execute only one class file at a time</a:t>
            </a:r>
            <a:endParaRPr/>
          </a:p>
          <a:p>
            <a:pPr indent="-342900" lvl="0" marL="342900" rtl="0" algn="l">
              <a:spcBef>
                <a:spcPts val="1000"/>
              </a:spcBef>
              <a:spcAft>
                <a:spcPts val="0"/>
              </a:spcAft>
              <a:buSzPts val="1440"/>
              <a:buChar char="►"/>
            </a:pPr>
            <a:r>
              <a:rPr lang="en-US"/>
              <a:t>Syntax: java classfilename</a:t>
            </a:r>
            <a:endParaRPr/>
          </a:p>
          <a:p>
            <a:pPr indent="-228600" lvl="2" marL="1143000" rtl="0" algn="l">
              <a:spcBef>
                <a:spcPts val="1000"/>
              </a:spcBef>
              <a:spcAft>
                <a:spcPts val="0"/>
              </a:spcAft>
              <a:buSzPts val="1120"/>
              <a:buChar char="►"/>
            </a:pPr>
            <a:r>
              <a:rPr lang="en-US"/>
              <a:t>Java Test</a:t>
            </a:r>
            <a:endParaRPr/>
          </a:p>
          <a:p>
            <a:pPr indent="-228600" lvl="2" marL="1143000" rtl="0" algn="l">
              <a:spcBef>
                <a:spcPts val="1000"/>
              </a:spcBef>
              <a:spcAft>
                <a:spcPts val="0"/>
              </a:spcAft>
              <a:buSzPts val="1120"/>
              <a:buChar char="►"/>
            </a:pPr>
            <a:r>
              <a:rPr lang="en-US"/>
              <a:t>Java A	B   C    - only A class file will be executed, it doesn’t give any error.</a:t>
            </a:r>
            <a:endParaRPr/>
          </a:p>
        </p:txBody>
      </p:sp>
      <p:sp>
        <p:nvSpPr>
          <p:cNvPr id="832" name="Google Shape;832;p7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33" name="Google Shape;833;p7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34" name="Google Shape;834;p7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Understanding of First Java program</a:t>
            </a:r>
            <a:endParaRPr/>
          </a:p>
        </p:txBody>
      </p:sp>
      <p:sp>
        <p:nvSpPr>
          <p:cNvPr id="840" name="Google Shape;840;p7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79999"/>
              <a:buChar char="►"/>
            </a:pPr>
            <a:r>
              <a:rPr b="1" lang="en-US"/>
              <a:t>class</a:t>
            </a:r>
            <a:r>
              <a:rPr lang="en-US"/>
              <a:t> keyword is used to declare a class in java.</a:t>
            </a:r>
            <a:endParaRPr/>
          </a:p>
          <a:p>
            <a:pPr indent="-342900" lvl="0" marL="342900" rtl="0" algn="l">
              <a:spcBef>
                <a:spcPts val="1000"/>
              </a:spcBef>
              <a:spcAft>
                <a:spcPts val="0"/>
              </a:spcAft>
              <a:buSzPct val="79999"/>
              <a:buChar char="►"/>
            </a:pPr>
            <a:r>
              <a:rPr b="1" lang="en-US"/>
              <a:t>public</a:t>
            </a:r>
            <a:r>
              <a:rPr lang="en-US"/>
              <a:t> keyword is an access modifier which represents visibility, it means it is visible to all.</a:t>
            </a:r>
            <a:endParaRPr/>
          </a:p>
          <a:p>
            <a:pPr indent="-342900" lvl="0" marL="342900" rtl="0" algn="l">
              <a:spcBef>
                <a:spcPts val="1000"/>
              </a:spcBef>
              <a:spcAft>
                <a:spcPts val="0"/>
              </a:spcAft>
              <a:buSzPct val="79999"/>
              <a:buChar char="►"/>
            </a:pPr>
            <a:r>
              <a:rPr b="1" lang="en-US"/>
              <a:t>static</a:t>
            </a:r>
            <a:r>
              <a:rPr lang="en-US"/>
              <a:t> is a keyword, if we declare any method as static, it is known as static method. The core advantage of static method is that there is no need to create object to invoke the static method. The main method is executed by the JVM, so it doesn't require to create object to invoke the main method. So it saves memory.</a:t>
            </a:r>
            <a:endParaRPr/>
          </a:p>
          <a:p>
            <a:pPr indent="-342900" lvl="0" marL="342900" rtl="0" algn="l">
              <a:spcBef>
                <a:spcPts val="1000"/>
              </a:spcBef>
              <a:spcAft>
                <a:spcPts val="0"/>
              </a:spcAft>
              <a:buSzPct val="79999"/>
              <a:buChar char="►"/>
            </a:pPr>
            <a:r>
              <a:rPr b="1" lang="en-US"/>
              <a:t>void</a:t>
            </a:r>
            <a:r>
              <a:rPr lang="en-US"/>
              <a:t> is the return type of the method, it means it doesn't return any value.</a:t>
            </a:r>
            <a:endParaRPr/>
          </a:p>
          <a:p>
            <a:pPr indent="-342900" lvl="0" marL="342900" rtl="0" algn="l">
              <a:spcBef>
                <a:spcPts val="1000"/>
              </a:spcBef>
              <a:spcAft>
                <a:spcPts val="0"/>
              </a:spcAft>
              <a:buSzPct val="79999"/>
              <a:buChar char="►"/>
            </a:pPr>
            <a:r>
              <a:rPr b="1" lang="en-US"/>
              <a:t>main</a:t>
            </a:r>
            <a:r>
              <a:rPr lang="en-US"/>
              <a:t> represents startup of the program.</a:t>
            </a:r>
            <a:endParaRPr/>
          </a:p>
          <a:p>
            <a:pPr indent="-342900" lvl="0" marL="342900" rtl="0" algn="l">
              <a:spcBef>
                <a:spcPts val="1000"/>
              </a:spcBef>
              <a:spcAft>
                <a:spcPts val="0"/>
              </a:spcAft>
              <a:buSzPct val="79999"/>
              <a:buChar char="►"/>
            </a:pPr>
            <a:r>
              <a:rPr b="1" lang="en-US"/>
              <a:t>String[] args</a:t>
            </a:r>
            <a:r>
              <a:rPr lang="en-US"/>
              <a:t> is used for command line argument. We will learn it later.</a:t>
            </a:r>
            <a:endParaRPr/>
          </a:p>
          <a:p>
            <a:pPr indent="-342900" lvl="0" marL="342900" rtl="0" algn="l">
              <a:spcBef>
                <a:spcPts val="1000"/>
              </a:spcBef>
              <a:spcAft>
                <a:spcPts val="0"/>
              </a:spcAft>
              <a:buSzPct val="79999"/>
              <a:buChar char="►"/>
            </a:pPr>
            <a:r>
              <a:rPr b="1" lang="en-US"/>
              <a:t>System.out.println()</a:t>
            </a:r>
            <a:r>
              <a:rPr lang="en-US"/>
              <a:t> is used print statement. We will learn about the internal working of System.out.println statement later.</a:t>
            </a:r>
            <a:endParaRPr/>
          </a:p>
          <a:p>
            <a:pPr indent="-258318" lvl="0" marL="342900" rtl="0" algn="l">
              <a:spcBef>
                <a:spcPts val="1000"/>
              </a:spcBef>
              <a:spcAft>
                <a:spcPts val="0"/>
              </a:spcAft>
              <a:buSzPct val="79999"/>
              <a:buNone/>
            </a:pPr>
            <a:r>
              <a:t/>
            </a:r>
            <a:endParaRPr/>
          </a:p>
        </p:txBody>
      </p:sp>
      <p:sp>
        <p:nvSpPr>
          <p:cNvPr id="841" name="Google Shape;841;p7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42" name="Google Shape;842;p7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43" name="Google Shape;843;p7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200"/>
              <a:buFont typeface="Trebuchet MS"/>
              <a:buNone/>
            </a:pPr>
            <a:r>
              <a:rPr lang="en-US" sz="3200"/>
              <a:t>How many ways can we write a java program?</a:t>
            </a:r>
            <a:br>
              <a:rPr lang="en-US" sz="3200"/>
            </a:br>
            <a:endParaRPr sz="3200"/>
          </a:p>
        </p:txBody>
      </p:sp>
      <p:sp>
        <p:nvSpPr>
          <p:cNvPr id="849" name="Google Shape;849;p7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There are many ways to write a java program. The modifications that can be done in a java program are given below:</a:t>
            </a:r>
            <a:endParaRPr/>
          </a:p>
          <a:p>
            <a:pPr indent="-342900" lvl="0" marL="342900" rtl="0" algn="l">
              <a:spcBef>
                <a:spcPts val="1000"/>
              </a:spcBef>
              <a:spcAft>
                <a:spcPts val="0"/>
              </a:spcAft>
              <a:buSzPts val="1440"/>
              <a:buChar char="►"/>
            </a:pPr>
            <a:r>
              <a:rPr b="1" lang="en-US"/>
              <a:t>1) By changing sequence of the modifiers, method prototype is not changed.</a:t>
            </a:r>
            <a:endParaRPr/>
          </a:p>
          <a:p>
            <a:pPr indent="-342900" lvl="0" marL="342900" rtl="0" algn="l">
              <a:spcBef>
                <a:spcPts val="1000"/>
              </a:spcBef>
              <a:spcAft>
                <a:spcPts val="0"/>
              </a:spcAft>
              <a:buSzPts val="1440"/>
              <a:buChar char="►"/>
            </a:pPr>
            <a:r>
              <a:rPr lang="en-US"/>
              <a:t>Let's see the simple code of main method.</a:t>
            </a:r>
            <a:endParaRPr/>
          </a:p>
          <a:p>
            <a:pPr indent="-285750" lvl="1" marL="742950" rtl="0" algn="l">
              <a:spcBef>
                <a:spcPts val="1000"/>
              </a:spcBef>
              <a:spcAft>
                <a:spcPts val="0"/>
              </a:spcAft>
              <a:buSzPts val="1280"/>
              <a:buChar char="►"/>
            </a:pPr>
            <a:r>
              <a:rPr b="1" lang="en-US"/>
              <a:t>static</a:t>
            </a:r>
            <a:r>
              <a:rPr lang="en-US"/>
              <a:t> </a:t>
            </a:r>
            <a:r>
              <a:rPr b="1" lang="en-US"/>
              <a:t>public</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2) subscript notation in java array can be used after type, before variable or after variable.</a:t>
            </a:r>
            <a:endParaRPr/>
          </a:p>
          <a:p>
            <a:pPr indent="-285750" lvl="1" marL="742950" rtl="0" algn="l">
              <a:spcBef>
                <a:spcPts val="1000"/>
              </a:spcBef>
              <a:spcAft>
                <a:spcPts val="0"/>
              </a:spcAft>
              <a:buSzPts val="1280"/>
              <a:buChar char="►"/>
            </a:pPr>
            <a:r>
              <a:rPr b="1" lang="en-US"/>
              <a:t>public</a:t>
            </a:r>
            <a:r>
              <a:rPr lang="en-US"/>
              <a:t> </a:t>
            </a:r>
            <a:r>
              <a:rPr b="1" lang="en-US"/>
              <a:t>static</a:t>
            </a:r>
            <a:r>
              <a:rPr lang="en-US"/>
              <a:t> </a:t>
            </a:r>
            <a:r>
              <a:rPr b="1" lang="en-US"/>
              <a:t>void</a:t>
            </a:r>
            <a:r>
              <a:rPr lang="en-US"/>
              <a:t> main(String[] args)  </a:t>
            </a:r>
            <a:endParaRPr/>
          </a:p>
          <a:p>
            <a:pPr indent="-285750" lvl="1" marL="742950" rtl="0" algn="l">
              <a:spcBef>
                <a:spcPts val="1000"/>
              </a:spcBef>
              <a:spcAft>
                <a:spcPts val="0"/>
              </a:spcAft>
              <a:buSzPts val="1280"/>
              <a:buChar char="►"/>
            </a:pPr>
            <a:r>
              <a:rPr b="1" lang="en-US"/>
              <a:t>public</a:t>
            </a:r>
            <a:r>
              <a:rPr lang="en-US"/>
              <a:t> </a:t>
            </a:r>
            <a:r>
              <a:rPr b="1" lang="en-US"/>
              <a:t>static</a:t>
            </a:r>
            <a:r>
              <a:rPr lang="en-US"/>
              <a:t> </a:t>
            </a:r>
            <a:r>
              <a:rPr b="1" lang="en-US"/>
              <a:t>void</a:t>
            </a:r>
            <a:r>
              <a:rPr lang="en-US"/>
              <a:t> main(String []args)  </a:t>
            </a:r>
            <a:endParaRPr/>
          </a:p>
          <a:p>
            <a:pPr indent="-285750" lvl="1" marL="742950" rtl="0" algn="l">
              <a:spcBef>
                <a:spcPts val="1000"/>
              </a:spcBef>
              <a:spcAft>
                <a:spcPts val="0"/>
              </a:spcAft>
              <a:buSzPts val="1280"/>
              <a:buChar char="►"/>
            </a:pPr>
            <a:r>
              <a:rPr b="1" lang="en-US"/>
              <a:t>public</a:t>
            </a:r>
            <a:r>
              <a:rPr lang="en-US"/>
              <a:t> </a:t>
            </a:r>
            <a:r>
              <a:rPr b="1" lang="en-US"/>
              <a:t>static</a:t>
            </a:r>
            <a:r>
              <a:rPr lang="en-US"/>
              <a:t> </a:t>
            </a:r>
            <a:r>
              <a:rPr b="1" lang="en-US"/>
              <a:t>void</a:t>
            </a:r>
            <a:r>
              <a:rPr lang="en-US"/>
              <a:t> main(String args[]) </a:t>
            </a:r>
            <a:endParaRPr/>
          </a:p>
          <a:p>
            <a:pPr indent="-251459" lvl="0" marL="342900" rtl="0" algn="l">
              <a:spcBef>
                <a:spcPts val="1000"/>
              </a:spcBef>
              <a:spcAft>
                <a:spcPts val="0"/>
              </a:spcAft>
              <a:buSzPts val="1440"/>
              <a:buNone/>
            </a:pPr>
            <a:r>
              <a:t/>
            </a:r>
            <a:endParaRPr/>
          </a:p>
        </p:txBody>
      </p:sp>
      <p:sp>
        <p:nvSpPr>
          <p:cNvPr id="850" name="Google Shape;850;p7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51" name="Google Shape;851;p7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52" name="Google Shape;852;p7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push/>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9"/>
          <p:cNvSpPr txBox="1"/>
          <p:nvPr>
            <p:ph idx="4294967295" type="body"/>
          </p:nvPr>
        </p:nvSpPr>
        <p:spPr>
          <a:xfrm>
            <a:off x="0" y="301625"/>
            <a:ext cx="8596313" cy="5740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3) You can provide var-args support to main method by passing 3 ellipses (dots)</a:t>
            </a:r>
            <a:endParaRPr/>
          </a:p>
          <a:p>
            <a:pPr indent="-342900" lvl="0" marL="342900" rtl="0" algn="l">
              <a:spcBef>
                <a:spcPts val="1000"/>
              </a:spcBef>
              <a:spcAft>
                <a:spcPts val="0"/>
              </a:spcAft>
              <a:buSzPts val="1440"/>
              <a:buChar char="►"/>
            </a:pPr>
            <a:r>
              <a:rPr lang="en-US"/>
              <a:t>Let's see the simple code of using var-args in main method. We will learn about var-args later in Java New Features chapter.</a:t>
            </a:r>
            <a:endParaRPr/>
          </a:p>
          <a:p>
            <a:pPr indent="-285750" lvl="1" marL="742950" rtl="0" algn="l">
              <a:spcBef>
                <a:spcPts val="1000"/>
              </a:spcBef>
              <a:spcAft>
                <a:spcPts val="0"/>
              </a:spcAft>
              <a:buSzPts val="1280"/>
              <a:buChar char="►"/>
            </a:pPr>
            <a:r>
              <a:rPr b="1" lang="en-US"/>
              <a:t>public</a:t>
            </a:r>
            <a:r>
              <a:rPr lang="en-US"/>
              <a:t> </a:t>
            </a:r>
            <a:r>
              <a:rPr b="1" lang="en-US"/>
              <a:t>static</a:t>
            </a:r>
            <a:r>
              <a:rPr lang="en-US"/>
              <a:t> </a:t>
            </a:r>
            <a:r>
              <a:rPr b="1" lang="en-US"/>
              <a:t>void</a:t>
            </a:r>
            <a:r>
              <a:rPr lang="en-US"/>
              <a:t> main(String... args)</a:t>
            </a:r>
            <a:endParaRPr/>
          </a:p>
          <a:p>
            <a:pPr indent="-342900" lvl="0" marL="342900" rtl="0" algn="l">
              <a:spcBef>
                <a:spcPts val="1000"/>
              </a:spcBef>
              <a:spcAft>
                <a:spcPts val="0"/>
              </a:spcAft>
              <a:buSzPts val="1440"/>
              <a:buChar char="►"/>
            </a:pPr>
            <a:r>
              <a:rPr b="1" lang="en-US"/>
              <a:t>4) Having semicolon at the end of class in java is optional.</a:t>
            </a:r>
            <a:endParaRPr/>
          </a:p>
          <a:p>
            <a:pPr indent="-342900" lvl="0" marL="342900" rtl="0" algn="l">
              <a:spcBef>
                <a:spcPts val="1000"/>
              </a:spcBef>
              <a:spcAft>
                <a:spcPts val="0"/>
              </a:spcAft>
              <a:buSzPts val="1920"/>
              <a:buChar char="►"/>
            </a:pPr>
            <a:r>
              <a:rPr b="1" lang="en-US" sz="2400"/>
              <a:t>class</a:t>
            </a:r>
            <a:r>
              <a:rPr lang="en-US" sz="2400"/>
              <a:t> A{  </a:t>
            </a:r>
            <a:endParaRPr/>
          </a:p>
          <a:p>
            <a:pPr indent="0" lvl="2" marL="857250" rtl="0" algn="l">
              <a:spcBef>
                <a:spcPts val="1000"/>
              </a:spcBef>
              <a:spcAft>
                <a:spcPts val="0"/>
              </a:spcAft>
              <a:buSzPts val="1280"/>
              <a:buNone/>
            </a:pPr>
            <a:r>
              <a:rPr b="1" lang="en-US" sz="1600"/>
              <a:t>static</a:t>
            </a:r>
            <a:r>
              <a:rPr lang="en-US" sz="1600"/>
              <a:t> </a:t>
            </a:r>
            <a:r>
              <a:rPr b="1" lang="en-US" sz="1600"/>
              <a:t>public</a:t>
            </a:r>
            <a:r>
              <a:rPr lang="en-US" sz="1600"/>
              <a:t> </a:t>
            </a:r>
            <a:r>
              <a:rPr b="1" lang="en-US" sz="1600"/>
              <a:t>void</a:t>
            </a:r>
            <a:r>
              <a:rPr lang="en-US" sz="1600"/>
              <a:t> main(String... args){  </a:t>
            </a:r>
            <a:endParaRPr/>
          </a:p>
          <a:p>
            <a:pPr indent="0" lvl="2" marL="857250" rtl="0" algn="l">
              <a:spcBef>
                <a:spcPts val="1000"/>
              </a:spcBef>
              <a:spcAft>
                <a:spcPts val="0"/>
              </a:spcAft>
              <a:buSzPts val="1280"/>
              <a:buNone/>
            </a:pPr>
            <a:r>
              <a:rPr lang="en-US" sz="1600"/>
              <a:t>System.out.println("hello java4"); ;;;;;;;;</a:t>
            </a:r>
            <a:endParaRPr/>
          </a:p>
          <a:p>
            <a:pPr indent="0" lvl="2" marL="857250" rtl="0" algn="l">
              <a:spcBef>
                <a:spcPts val="1000"/>
              </a:spcBef>
              <a:spcAft>
                <a:spcPts val="0"/>
              </a:spcAft>
              <a:buSzPts val="1280"/>
              <a:buNone/>
            </a:pPr>
            <a:r>
              <a:rPr lang="en-US" sz="1600"/>
              <a:t>;;;;;;;;;;;;;;;;;;;;;;;;;;; </a:t>
            </a:r>
            <a:endParaRPr/>
          </a:p>
          <a:p>
            <a:pPr indent="0" lvl="2" marL="857250" rtl="0" algn="l">
              <a:spcBef>
                <a:spcPts val="1000"/>
              </a:spcBef>
              <a:spcAft>
                <a:spcPts val="0"/>
              </a:spcAft>
              <a:buSzPts val="1280"/>
              <a:buNone/>
            </a:pPr>
            <a:r>
              <a:rPr lang="en-US" sz="1600"/>
              <a:t>} ; </a:t>
            </a:r>
            <a:endParaRPr/>
          </a:p>
          <a:p>
            <a:pPr indent="0" lvl="2" marL="857250" rtl="0" algn="l">
              <a:spcBef>
                <a:spcPts val="1000"/>
              </a:spcBef>
              <a:spcAft>
                <a:spcPts val="0"/>
              </a:spcAft>
              <a:buSzPts val="1600"/>
              <a:buNone/>
            </a:pPr>
            <a:r>
              <a:rPr lang="en-US" sz="2000"/>
              <a:t>}; </a:t>
            </a:r>
            <a:r>
              <a:rPr lang="en-US" sz="1600"/>
              <a:t> </a:t>
            </a:r>
            <a:endParaRPr/>
          </a:p>
          <a:p>
            <a:pPr indent="-251459" lvl="0" marL="342900" rtl="0" algn="l">
              <a:spcBef>
                <a:spcPts val="1000"/>
              </a:spcBef>
              <a:spcAft>
                <a:spcPts val="0"/>
              </a:spcAft>
              <a:buSzPts val="1440"/>
              <a:buNone/>
            </a:pPr>
            <a:r>
              <a:t/>
            </a:r>
            <a:endParaRPr/>
          </a:p>
        </p:txBody>
      </p:sp>
      <p:sp>
        <p:nvSpPr>
          <p:cNvPr id="858" name="Google Shape;858;p7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59" name="Google Shape;859;p7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60" name="Google Shape;860;p7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push/>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Valid main method signatures</a:t>
            </a:r>
            <a:endParaRPr/>
          </a:p>
        </p:txBody>
      </p:sp>
      <p:sp>
        <p:nvSpPr>
          <p:cNvPr id="866" name="Google Shape;866;p8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static</a:t>
            </a:r>
            <a:r>
              <a:rPr lang="en-US"/>
              <a:t> </a:t>
            </a:r>
            <a:r>
              <a:rPr b="1" lang="en-US"/>
              <a:t>public</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public</a:t>
            </a:r>
            <a:r>
              <a:rPr lang="en-US"/>
              <a:t> </a:t>
            </a:r>
            <a:r>
              <a:rPr b="1" lang="en-US"/>
              <a:t>static</a:t>
            </a:r>
            <a:r>
              <a:rPr lang="en-US"/>
              <a:t> </a:t>
            </a:r>
            <a:r>
              <a:rPr b="1" lang="en-US"/>
              <a:t>final</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final</a:t>
            </a:r>
            <a:r>
              <a:rPr lang="en-US"/>
              <a:t> </a:t>
            </a: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final</a:t>
            </a:r>
            <a:r>
              <a:rPr lang="en-US"/>
              <a:t> </a:t>
            </a:r>
            <a:r>
              <a:rPr b="1" lang="en-US"/>
              <a:t>strictfp</a:t>
            </a:r>
            <a:r>
              <a:rPr lang="en-US"/>
              <a:t> </a:t>
            </a:r>
            <a:r>
              <a:rPr b="1" lang="en-US"/>
              <a:t>public</a:t>
            </a:r>
            <a:r>
              <a:rPr lang="en-US"/>
              <a:t> </a:t>
            </a:r>
            <a:r>
              <a:rPr b="1" lang="en-US"/>
              <a:t>static</a:t>
            </a:r>
            <a:r>
              <a:rPr lang="en-US"/>
              <a:t> </a:t>
            </a:r>
            <a:r>
              <a:rPr b="1" lang="en-US"/>
              <a:t>void</a:t>
            </a:r>
            <a:r>
              <a:rPr lang="en-US"/>
              <a:t> main(String[] args)  </a:t>
            </a:r>
            <a:endParaRPr/>
          </a:p>
          <a:p>
            <a:pPr indent="-251459" lvl="0" marL="342900" rtl="0" algn="l">
              <a:spcBef>
                <a:spcPts val="1000"/>
              </a:spcBef>
              <a:spcAft>
                <a:spcPts val="0"/>
              </a:spcAft>
              <a:buSzPts val="1440"/>
              <a:buNone/>
            </a:pPr>
            <a:r>
              <a:t/>
            </a:r>
            <a:endParaRPr/>
          </a:p>
        </p:txBody>
      </p:sp>
      <p:sp>
        <p:nvSpPr>
          <p:cNvPr id="867" name="Google Shape;867;p8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68" name="Google Shape;868;p8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69" name="Google Shape;869;p8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u="sng">
                <a:solidFill>
                  <a:schemeClr val="hlink"/>
                </a:solidFill>
                <a:hlinkClick r:id="rId3"/>
              </a:rPr>
              <a:t>Which subjects in the Java language are deprecated nowadays?</a:t>
            </a:r>
            <a:endParaRPr/>
          </a:p>
        </p:txBody>
      </p:sp>
      <p:sp>
        <p:nvSpPr>
          <p:cNvPr id="208" name="Google Shape;208;p8"/>
          <p:cNvSpPr txBox="1"/>
          <p:nvPr>
            <p:ph idx="1" type="body"/>
          </p:nvPr>
        </p:nvSpPr>
        <p:spPr>
          <a:xfrm>
            <a:off x="677334" y="1930401"/>
            <a:ext cx="8596668" cy="41109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480"/>
              <a:buChar char="►"/>
            </a:pPr>
            <a:r>
              <a:rPr lang="en-US" sz="600"/>
              <a:t>Applets</a:t>
            </a:r>
            <a:endParaRPr/>
          </a:p>
          <a:p>
            <a:pPr indent="-342900" lvl="0" marL="342900" rtl="0" algn="l">
              <a:spcBef>
                <a:spcPts val="1000"/>
              </a:spcBef>
              <a:spcAft>
                <a:spcPts val="0"/>
              </a:spcAft>
              <a:buSzPts val="480"/>
              <a:buChar char="►"/>
            </a:pPr>
            <a:r>
              <a:rPr lang="en-US" sz="600"/>
              <a:t>JSP</a:t>
            </a:r>
            <a:endParaRPr/>
          </a:p>
          <a:p>
            <a:pPr indent="-342900" lvl="0" marL="342900" rtl="0" algn="l">
              <a:spcBef>
                <a:spcPts val="1000"/>
              </a:spcBef>
              <a:spcAft>
                <a:spcPts val="0"/>
              </a:spcAft>
              <a:buSzPts val="480"/>
              <a:buChar char="►"/>
            </a:pPr>
            <a:r>
              <a:rPr lang="en-US" sz="600"/>
              <a:t>RMI, both RMI JRMP and RMI IIOP</a:t>
            </a:r>
            <a:endParaRPr/>
          </a:p>
          <a:p>
            <a:pPr indent="-342900" lvl="0" marL="342900" rtl="0" algn="l">
              <a:spcBef>
                <a:spcPts val="1000"/>
              </a:spcBef>
              <a:spcAft>
                <a:spcPts val="0"/>
              </a:spcAft>
              <a:buSzPts val="480"/>
              <a:buChar char="►"/>
            </a:pPr>
            <a:r>
              <a:rPr lang="en-US" sz="600"/>
              <a:t>EJB 1 and 2, BMP and CMP</a:t>
            </a:r>
            <a:endParaRPr/>
          </a:p>
          <a:p>
            <a:pPr indent="-342900" lvl="0" marL="342900" rtl="0" algn="l">
              <a:spcBef>
                <a:spcPts val="1000"/>
              </a:spcBef>
              <a:spcAft>
                <a:spcPts val="0"/>
              </a:spcAft>
              <a:buSzPts val="480"/>
              <a:buChar char="►"/>
            </a:pPr>
            <a:r>
              <a:rPr lang="en-US" sz="600"/>
              <a:t>WebSphere, WebLogic and other application servers</a:t>
            </a:r>
            <a:endParaRPr/>
          </a:p>
          <a:p>
            <a:pPr indent="-342900" lvl="0" marL="342900" rtl="0" algn="l">
              <a:spcBef>
                <a:spcPts val="1000"/>
              </a:spcBef>
              <a:spcAft>
                <a:spcPts val="0"/>
              </a:spcAft>
              <a:buSzPts val="480"/>
              <a:buChar char="►"/>
            </a:pPr>
            <a:r>
              <a:rPr lang="en-US" sz="600"/>
              <a:t>CORBA bindings to Java</a:t>
            </a:r>
            <a:endParaRPr/>
          </a:p>
          <a:p>
            <a:pPr indent="-342900" lvl="0" marL="342900" rtl="0" algn="l">
              <a:spcBef>
                <a:spcPts val="1000"/>
              </a:spcBef>
              <a:spcAft>
                <a:spcPts val="0"/>
              </a:spcAft>
              <a:buSzPts val="480"/>
              <a:buChar char="►"/>
            </a:pPr>
            <a:r>
              <a:rPr lang="en-US" sz="600"/>
              <a:t>XML (ish)</a:t>
            </a:r>
            <a:endParaRPr/>
          </a:p>
          <a:p>
            <a:pPr indent="-342900" lvl="0" marL="342900" rtl="0" algn="l">
              <a:spcBef>
                <a:spcPts val="1000"/>
              </a:spcBef>
              <a:spcAft>
                <a:spcPts val="0"/>
              </a:spcAft>
              <a:buSzPts val="480"/>
              <a:buChar char="►"/>
            </a:pPr>
            <a:r>
              <a:rPr lang="en-US" sz="600"/>
              <a:t>JAXB</a:t>
            </a:r>
            <a:endParaRPr/>
          </a:p>
          <a:p>
            <a:pPr indent="-342900" lvl="0" marL="342900" rtl="0" algn="l">
              <a:spcBef>
                <a:spcPts val="1000"/>
              </a:spcBef>
              <a:spcAft>
                <a:spcPts val="0"/>
              </a:spcAft>
              <a:buSzPts val="480"/>
              <a:buChar char="►"/>
            </a:pPr>
            <a:r>
              <a:rPr lang="en-US" sz="600"/>
              <a:t>SOAP</a:t>
            </a:r>
            <a:endParaRPr/>
          </a:p>
          <a:p>
            <a:pPr indent="-342900" lvl="0" marL="342900" rtl="0" algn="l">
              <a:spcBef>
                <a:spcPts val="1000"/>
              </a:spcBef>
              <a:spcAft>
                <a:spcPts val="0"/>
              </a:spcAft>
              <a:buSzPts val="480"/>
              <a:buChar char="►"/>
            </a:pPr>
            <a:r>
              <a:rPr lang="en-US" sz="600"/>
              <a:t>JAX-WS</a:t>
            </a:r>
            <a:endParaRPr/>
          </a:p>
          <a:p>
            <a:pPr indent="-342900" lvl="0" marL="342900" rtl="0" algn="l">
              <a:spcBef>
                <a:spcPts val="1000"/>
              </a:spcBef>
              <a:spcAft>
                <a:spcPts val="0"/>
              </a:spcAft>
              <a:buSzPts val="480"/>
              <a:buChar char="►"/>
            </a:pPr>
            <a:r>
              <a:rPr lang="en-US" sz="600"/>
              <a:t>Java Web Start</a:t>
            </a:r>
            <a:endParaRPr/>
          </a:p>
          <a:p>
            <a:pPr indent="-342900" lvl="0" marL="342900" rtl="0" algn="l">
              <a:spcBef>
                <a:spcPts val="1000"/>
              </a:spcBef>
              <a:spcAft>
                <a:spcPts val="0"/>
              </a:spcAft>
              <a:buSzPts val="480"/>
              <a:buChar char="►"/>
            </a:pPr>
            <a:r>
              <a:rPr lang="en-US" sz="600"/>
              <a:t>AWT</a:t>
            </a:r>
            <a:endParaRPr/>
          </a:p>
          <a:p>
            <a:pPr indent="-342900" lvl="0" marL="342900" rtl="0" algn="l">
              <a:spcBef>
                <a:spcPts val="1000"/>
              </a:spcBef>
              <a:spcAft>
                <a:spcPts val="0"/>
              </a:spcAft>
              <a:buSzPts val="480"/>
              <a:buChar char="►"/>
            </a:pPr>
            <a:r>
              <a:rPr lang="en-US" sz="600"/>
              <a:t>SWING</a:t>
            </a:r>
            <a:endParaRPr/>
          </a:p>
          <a:p>
            <a:pPr indent="-342900" lvl="0" marL="342900" rtl="0" algn="l">
              <a:spcBef>
                <a:spcPts val="1000"/>
              </a:spcBef>
              <a:spcAft>
                <a:spcPts val="0"/>
              </a:spcAft>
              <a:buSzPts val="480"/>
              <a:buChar char="►"/>
            </a:pPr>
            <a:r>
              <a:rPr lang="en-US" sz="600"/>
              <a:t>Ant builds</a:t>
            </a:r>
            <a:endParaRPr/>
          </a:p>
          <a:p>
            <a:pPr indent="-342900" lvl="0" marL="342900" rtl="0" algn="l">
              <a:spcBef>
                <a:spcPts val="1000"/>
              </a:spcBef>
              <a:spcAft>
                <a:spcPts val="0"/>
              </a:spcAft>
              <a:buSzPts val="480"/>
              <a:buChar char="►"/>
            </a:pPr>
            <a:r>
              <a:rPr lang="en-US" sz="600"/>
              <a:t>WAR files (prefer embedded servers)</a:t>
            </a:r>
            <a:endParaRPr/>
          </a:p>
          <a:p>
            <a:pPr indent="-342900" lvl="0" marL="342900" rtl="0" algn="l">
              <a:spcBef>
                <a:spcPts val="1000"/>
              </a:spcBef>
              <a:spcAft>
                <a:spcPts val="0"/>
              </a:spcAft>
              <a:buSzPts val="480"/>
              <a:buChar char="►"/>
            </a:pPr>
            <a:r>
              <a:rPr lang="en-US" sz="600"/>
              <a:t>Raw JDBC</a:t>
            </a:r>
            <a:endParaRPr/>
          </a:p>
          <a:p>
            <a:pPr indent="-342900" lvl="0" marL="342900" rtl="0" algn="l">
              <a:spcBef>
                <a:spcPts val="1000"/>
              </a:spcBef>
              <a:spcAft>
                <a:spcPts val="0"/>
              </a:spcAft>
              <a:buSzPts val="480"/>
              <a:buChar char="►"/>
            </a:pPr>
            <a:r>
              <a:rPr lang="en-US" sz="600"/>
              <a:t>Pre-generic Collections</a:t>
            </a:r>
            <a:endParaRPr/>
          </a:p>
          <a:p>
            <a:pPr indent="-342900" lvl="0" marL="342900" rtl="0" algn="l">
              <a:spcBef>
                <a:spcPts val="1000"/>
              </a:spcBef>
              <a:spcAft>
                <a:spcPts val="0"/>
              </a:spcAft>
              <a:buSzPts val="480"/>
              <a:buChar char="►"/>
            </a:pPr>
            <a:r>
              <a:rPr lang="en-US" sz="600"/>
              <a:t>Serialization (ish; except for mapper tools)</a:t>
            </a:r>
            <a:endParaRPr/>
          </a:p>
          <a:p>
            <a:pPr indent="-342900" lvl="0" marL="342900" rtl="0" algn="l">
              <a:spcBef>
                <a:spcPts val="1000"/>
              </a:spcBef>
              <a:spcAft>
                <a:spcPts val="0"/>
              </a:spcAft>
              <a:buSzPts val="480"/>
              <a:buChar char="►"/>
            </a:pPr>
            <a:r>
              <a:rPr lang="en-US" sz="600"/>
              <a:t>Arrays (ugh. I mean, you have to, but. Ugh. Prefer collections)</a:t>
            </a:r>
            <a:endParaRPr/>
          </a:p>
          <a:p>
            <a:pPr indent="-342900" lvl="0" marL="342900" rtl="0" algn="l">
              <a:spcBef>
                <a:spcPts val="1000"/>
              </a:spcBef>
              <a:spcAft>
                <a:spcPts val="0"/>
              </a:spcAft>
              <a:buSzPts val="480"/>
              <a:buChar char="►"/>
            </a:pPr>
            <a:r>
              <a:rPr lang="en-US" sz="600"/>
              <a:t>Raw Threads (prefer util.concurrent)</a:t>
            </a:r>
            <a:endParaRPr/>
          </a:p>
          <a:p>
            <a:pPr indent="-342900" lvl="0" marL="342900" rtl="0" algn="l">
              <a:spcBef>
                <a:spcPts val="1000"/>
              </a:spcBef>
              <a:spcAft>
                <a:spcPts val="0"/>
              </a:spcAft>
              <a:buSzPts val="480"/>
              <a:buChar char="►"/>
            </a:pPr>
            <a:r>
              <a:rPr lang="en-US" sz="600"/>
              <a:t>Struts</a:t>
            </a:r>
            <a:endParaRPr/>
          </a:p>
          <a:p>
            <a:pPr indent="-342900" lvl="0" marL="342900" rtl="0" algn="l">
              <a:spcBef>
                <a:spcPts val="1000"/>
              </a:spcBef>
              <a:spcAft>
                <a:spcPts val="0"/>
              </a:spcAft>
              <a:buSzPts val="480"/>
              <a:buChar char="►"/>
            </a:pPr>
            <a:r>
              <a:rPr lang="en-US" sz="600"/>
              <a:t>ibatis</a:t>
            </a:r>
            <a:endParaRPr sz="600"/>
          </a:p>
          <a:p>
            <a:pPr indent="0" lvl="0" marL="0" rtl="0" algn="l">
              <a:spcBef>
                <a:spcPts val="1000"/>
              </a:spcBef>
              <a:spcAft>
                <a:spcPts val="0"/>
              </a:spcAft>
              <a:buSzPts val="160"/>
              <a:buNone/>
            </a:pPr>
            <a:r>
              <a:t/>
            </a:r>
            <a:endParaRPr sz="200"/>
          </a:p>
        </p:txBody>
      </p:sp>
      <p:sp>
        <p:nvSpPr>
          <p:cNvPr id="209" name="Google Shape;209;p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10" name="Google Shape;210;p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1" name="Google Shape;211;p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8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Invalid Java main method signatures</a:t>
            </a:r>
            <a:endParaRPr/>
          </a:p>
        </p:txBody>
      </p:sp>
      <p:sp>
        <p:nvSpPr>
          <p:cNvPr id="875" name="Google Shape;875;p8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public</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static</a:t>
            </a:r>
            <a:r>
              <a:rPr lang="en-US"/>
              <a:t> </a:t>
            </a:r>
            <a:r>
              <a:rPr b="1" lang="en-US"/>
              <a:t>void</a:t>
            </a:r>
            <a:r>
              <a:rPr lang="en-US"/>
              <a:t> main(String[] args)  </a:t>
            </a:r>
            <a:endParaRPr/>
          </a:p>
          <a:p>
            <a:pPr indent="-342900" lvl="0" marL="342900" rtl="0" algn="l">
              <a:spcBef>
                <a:spcPts val="1000"/>
              </a:spcBef>
              <a:spcAft>
                <a:spcPts val="0"/>
              </a:spcAft>
              <a:buSzPts val="1440"/>
              <a:buChar char="►"/>
            </a:pPr>
            <a:r>
              <a:rPr b="1" lang="en-US"/>
              <a:t>public</a:t>
            </a:r>
            <a:r>
              <a:rPr lang="en-US"/>
              <a:t> </a:t>
            </a:r>
            <a:r>
              <a:rPr b="1" lang="en-US"/>
              <a:t>void</a:t>
            </a:r>
            <a:r>
              <a:rPr lang="en-US"/>
              <a:t> </a:t>
            </a:r>
            <a:r>
              <a:rPr b="1" lang="en-US"/>
              <a:t>static</a:t>
            </a:r>
            <a:r>
              <a:rPr lang="en-US"/>
              <a:t> main(String[] args)  </a:t>
            </a:r>
            <a:endParaRPr/>
          </a:p>
          <a:p>
            <a:pPr indent="-342900" lvl="0" marL="342900" rtl="0" algn="l">
              <a:spcBef>
                <a:spcPts val="1000"/>
              </a:spcBef>
              <a:spcAft>
                <a:spcPts val="0"/>
              </a:spcAft>
              <a:buSzPts val="1440"/>
              <a:buChar char="►"/>
            </a:pPr>
            <a:r>
              <a:rPr b="1" lang="en-US"/>
              <a:t>abstract</a:t>
            </a:r>
            <a:r>
              <a:rPr lang="en-US"/>
              <a:t> </a:t>
            </a:r>
            <a:r>
              <a:rPr b="1" lang="en-US"/>
              <a:t>public</a:t>
            </a:r>
            <a:r>
              <a:rPr lang="en-US"/>
              <a:t> </a:t>
            </a:r>
            <a:r>
              <a:rPr b="1" lang="en-US"/>
              <a:t>static</a:t>
            </a:r>
            <a:r>
              <a:rPr lang="en-US"/>
              <a:t> </a:t>
            </a:r>
            <a:r>
              <a:rPr b="1" lang="en-US"/>
              <a:t>void</a:t>
            </a:r>
            <a:r>
              <a:rPr lang="en-US"/>
              <a:t> main(String[] args)  </a:t>
            </a:r>
            <a:endParaRPr/>
          </a:p>
          <a:p>
            <a:pPr indent="-251459" lvl="0" marL="342900" rtl="0" algn="l">
              <a:spcBef>
                <a:spcPts val="1000"/>
              </a:spcBef>
              <a:spcAft>
                <a:spcPts val="0"/>
              </a:spcAft>
              <a:buSzPts val="1440"/>
              <a:buNone/>
            </a:pPr>
            <a:r>
              <a:t/>
            </a:r>
            <a:endParaRPr/>
          </a:p>
        </p:txBody>
      </p:sp>
      <p:sp>
        <p:nvSpPr>
          <p:cNvPr id="876" name="Google Shape;876;p8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77" name="Google Shape;877;p8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78" name="Google Shape;878;p8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push/>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8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Difference between JDK, JRE and JVM</a:t>
            </a:r>
            <a:br>
              <a:rPr b="1" lang="en-US"/>
            </a:br>
            <a:endParaRPr/>
          </a:p>
        </p:txBody>
      </p:sp>
      <p:sp>
        <p:nvSpPr>
          <p:cNvPr id="884" name="Google Shape;884;p8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JVM, JRE and JDK are platform dependent because configuration of each OS differs. But, Java is platform independent.</a:t>
            </a:r>
            <a:endParaRPr/>
          </a:p>
        </p:txBody>
      </p:sp>
      <p:sp>
        <p:nvSpPr>
          <p:cNvPr id="885" name="Google Shape;885;p8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86" name="Google Shape;886;p8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87" name="Google Shape;887;p8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JDK</a:t>
            </a:r>
            <a:endParaRPr/>
          </a:p>
        </p:txBody>
      </p:sp>
      <p:sp>
        <p:nvSpPr>
          <p:cNvPr id="893" name="Google Shape;893;p8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JDK is an acronym for Java Development Kit.It physically exists.It contains JRE + development tools.</a:t>
            </a:r>
            <a:endParaRPr/>
          </a:p>
          <a:p>
            <a:pPr indent="-251459" lvl="0" marL="342900" rtl="0" algn="l">
              <a:spcBef>
                <a:spcPts val="1000"/>
              </a:spcBef>
              <a:spcAft>
                <a:spcPts val="0"/>
              </a:spcAft>
              <a:buSzPts val="1440"/>
              <a:buNone/>
            </a:pPr>
            <a:r>
              <a:t/>
            </a:r>
            <a:endParaRPr b="1"/>
          </a:p>
        </p:txBody>
      </p:sp>
      <p:pic>
        <p:nvPicPr>
          <p:cNvPr id="894" name="Google Shape;894;p83"/>
          <p:cNvPicPr preferRelativeResize="0"/>
          <p:nvPr/>
        </p:nvPicPr>
        <p:blipFill rotWithShape="1">
          <a:blip r:embed="rId3">
            <a:alphaModFix/>
          </a:blip>
          <a:srcRect b="0" l="0" r="0" t="0"/>
          <a:stretch/>
        </p:blipFill>
        <p:spPr>
          <a:xfrm>
            <a:off x="1419820" y="2899999"/>
            <a:ext cx="5349704" cy="4663844"/>
          </a:xfrm>
          <a:prstGeom prst="rect">
            <a:avLst/>
          </a:prstGeom>
          <a:noFill/>
          <a:ln>
            <a:noFill/>
          </a:ln>
        </p:spPr>
      </p:pic>
      <p:sp>
        <p:nvSpPr>
          <p:cNvPr id="895" name="Google Shape;895;p8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896" name="Google Shape;896;p8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97" name="Google Shape;897;p8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JRE</a:t>
            </a:r>
            <a:endParaRPr/>
          </a:p>
        </p:txBody>
      </p:sp>
      <p:sp>
        <p:nvSpPr>
          <p:cNvPr id="903" name="Google Shape;903;p8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JRE is an acronym for Java Runtime Environment.It is used to provide runtime environment.It is the implementation of JVM.It physically exists.</a:t>
            </a:r>
            <a:endParaRPr/>
          </a:p>
          <a:p>
            <a:pPr indent="-342900" lvl="0" marL="342900" rtl="0" algn="l">
              <a:spcBef>
                <a:spcPts val="1000"/>
              </a:spcBef>
              <a:spcAft>
                <a:spcPts val="0"/>
              </a:spcAft>
              <a:buSzPts val="1440"/>
              <a:buChar char="►"/>
            </a:pPr>
            <a:r>
              <a:rPr lang="en-US"/>
              <a:t>It contains set of libraries + other files that JVM uses at runtime.</a:t>
            </a:r>
            <a:endParaRPr/>
          </a:p>
          <a:p>
            <a:pPr indent="-342900" lvl="0" marL="342900" rtl="0" algn="l">
              <a:spcBef>
                <a:spcPts val="1000"/>
              </a:spcBef>
              <a:spcAft>
                <a:spcPts val="0"/>
              </a:spcAft>
              <a:buSzPts val="1440"/>
              <a:buChar char="►"/>
            </a:pPr>
            <a:r>
              <a:rPr lang="en-US"/>
              <a:t>Implementation of JVMs are also actively released by other companies besides Sun Micro Systems.</a:t>
            </a:r>
            <a:endParaRPr/>
          </a:p>
          <a:p>
            <a:pPr indent="-251459" lvl="0" marL="342900" rtl="0" algn="l">
              <a:spcBef>
                <a:spcPts val="1000"/>
              </a:spcBef>
              <a:spcAft>
                <a:spcPts val="0"/>
              </a:spcAft>
              <a:buSzPts val="1440"/>
              <a:buNone/>
            </a:pPr>
            <a:r>
              <a:t/>
            </a:r>
            <a:endParaRPr/>
          </a:p>
        </p:txBody>
      </p:sp>
      <p:pic>
        <p:nvPicPr>
          <p:cNvPr id="904" name="Google Shape;904;p84"/>
          <p:cNvPicPr preferRelativeResize="0"/>
          <p:nvPr/>
        </p:nvPicPr>
        <p:blipFill rotWithShape="1">
          <a:blip r:embed="rId3">
            <a:alphaModFix/>
          </a:blip>
          <a:srcRect b="0" l="0" r="0" t="0"/>
          <a:stretch/>
        </p:blipFill>
        <p:spPr>
          <a:xfrm>
            <a:off x="2570172" y="3890685"/>
            <a:ext cx="3238781" cy="2682472"/>
          </a:xfrm>
          <a:prstGeom prst="rect">
            <a:avLst/>
          </a:prstGeom>
          <a:noFill/>
          <a:ln>
            <a:noFill/>
          </a:ln>
        </p:spPr>
      </p:pic>
      <p:sp>
        <p:nvSpPr>
          <p:cNvPr id="905" name="Google Shape;905;p8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06" name="Google Shape;906;p8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07" name="Google Shape;907;p8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JVM</a:t>
            </a:r>
            <a:endParaRPr/>
          </a:p>
        </p:txBody>
      </p:sp>
      <p:sp>
        <p:nvSpPr>
          <p:cNvPr id="913" name="Google Shape;913;p8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JVM (Java Virtual Machine) is an abstract machine. It is a specification that provides runtime environment in which java bytecode can be executed.</a:t>
            </a:r>
            <a:endParaRPr/>
          </a:p>
          <a:p>
            <a:pPr indent="-342900" lvl="0" marL="342900" rtl="0" algn="l">
              <a:spcBef>
                <a:spcPts val="1000"/>
              </a:spcBef>
              <a:spcAft>
                <a:spcPts val="0"/>
              </a:spcAft>
              <a:buSzPts val="1440"/>
              <a:buChar char="►"/>
            </a:pPr>
            <a:r>
              <a:rPr b="1" lang="en-US"/>
              <a:t>Runtime Instance</a:t>
            </a:r>
            <a:r>
              <a:rPr lang="en-US"/>
              <a:t> Whenever you write java command on the command prompt to run the java class, and instance of JVM is created.</a:t>
            </a:r>
            <a:endParaRPr/>
          </a:p>
        </p:txBody>
      </p:sp>
      <p:sp>
        <p:nvSpPr>
          <p:cNvPr id="914" name="Google Shape;914;p8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15" name="Google Shape;915;p8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16" name="Google Shape;916;p8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JVM Architecture</a:t>
            </a:r>
            <a:endParaRPr/>
          </a:p>
        </p:txBody>
      </p:sp>
      <p:pic>
        <p:nvPicPr>
          <p:cNvPr id="922" name="Google Shape;922;p86"/>
          <p:cNvPicPr preferRelativeResize="0"/>
          <p:nvPr>
            <p:ph idx="1" type="body"/>
          </p:nvPr>
        </p:nvPicPr>
        <p:blipFill rotWithShape="1">
          <a:blip r:embed="rId3">
            <a:alphaModFix/>
          </a:blip>
          <a:srcRect b="0" l="0" r="0" t="0"/>
          <a:stretch/>
        </p:blipFill>
        <p:spPr>
          <a:xfrm>
            <a:off x="2133512" y="2367606"/>
            <a:ext cx="5685013" cy="3467400"/>
          </a:xfrm>
          <a:prstGeom prst="rect">
            <a:avLst/>
          </a:prstGeom>
          <a:noFill/>
          <a:ln>
            <a:noFill/>
          </a:ln>
        </p:spPr>
      </p:pic>
      <p:sp>
        <p:nvSpPr>
          <p:cNvPr id="923" name="Google Shape;923;p8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24" name="Google Shape;924;p8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25" name="Google Shape;925;p8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1. Classloader</a:t>
            </a:r>
            <a:endParaRPr/>
          </a:p>
        </p:txBody>
      </p:sp>
      <p:sp>
        <p:nvSpPr>
          <p:cNvPr id="931" name="Google Shape;931;p8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 JVM's class loader sub system performs 3 tasks</a:t>
            </a:r>
            <a:br>
              <a:rPr lang="en-US"/>
            </a:br>
            <a:r>
              <a:rPr lang="en-US"/>
              <a:t>      a. It loads .class file into memory.</a:t>
            </a:r>
            <a:br>
              <a:rPr lang="en-US"/>
            </a:br>
            <a:r>
              <a:rPr lang="en-US"/>
              <a:t>      b. It verifies byte code instructions.</a:t>
            </a:r>
            <a:br>
              <a:rPr lang="en-US"/>
            </a:br>
            <a:r>
              <a:rPr lang="en-US"/>
              <a:t>      c. It allots memory required for the program.</a:t>
            </a:r>
            <a:endParaRPr/>
          </a:p>
        </p:txBody>
      </p:sp>
      <p:sp>
        <p:nvSpPr>
          <p:cNvPr id="932" name="Google Shape;932;p8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33" name="Google Shape;933;p8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34" name="Google Shape;934;p8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88"/>
          <p:cNvSpPr txBox="1"/>
          <p:nvPr>
            <p:ph type="title"/>
          </p:nvPr>
        </p:nvSpPr>
        <p:spPr>
          <a:xfrm>
            <a:off x="677334" y="437882"/>
            <a:ext cx="8596668" cy="149251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2. </a:t>
            </a:r>
            <a:r>
              <a:rPr b="1" lang="en-US"/>
              <a:t>Run time data area:</a:t>
            </a:r>
            <a:r>
              <a:rPr lang="en-US"/>
              <a:t> </a:t>
            </a:r>
            <a:endParaRPr/>
          </a:p>
        </p:txBody>
      </p:sp>
      <p:sp>
        <p:nvSpPr>
          <p:cNvPr id="940" name="Google Shape;940;p8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This is the memory resource used by JVM and it is divided into 5 parts</a:t>
            </a:r>
            <a:endParaRPr/>
          </a:p>
          <a:p>
            <a:pPr indent="-285750" lvl="1" marL="742950" rtl="0" algn="l">
              <a:spcBef>
                <a:spcPts val="1000"/>
              </a:spcBef>
              <a:spcAft>
                <a:spcPts val="0"/>
              </a:spcAft>
              <a:buSzPts val="1280"/>
              <a:buChar char="►"/>
            </a:pPr>
            <a:r>
              <a:rPr lang="en-US"/>
              <a:t>Method Area</a:t>
            </a:r>
            <a:endParaRPr/>
          </a:p>
          <a:p>
            <a:pPr indent="-285750" lvl="1" marL="742950" rtl="0" algn="l">
              <a:spcBef>
                <a:spcPts val="1000"/>
              </a:spcBef>
              <a:spcAft>
                <a:spcPts val="0"/>
              </a:spcAft>
              <a:buSzPts val="1280"/>
              <a:buChar char="►"/>
            </a:pPr>
            <a:r>
              <a:rPr lang="en-US"/>
              <a:t>Heap Area</a:t>
            </a:r>
            <a:endParaRPr/>
          </a:p>
          <a:p>
            <a:pPr indent="-285750" lvl="1" marL="742950" rtl="0" algn="l">
              <a:spcBef>
                <a:spcPts val="1000"/>
              </a:spcBef>
              <a:spcAft>
                <a:spcPts val="0"/>
              </a:spcAft>
              <a:buSzPts val="1280"/>
              <a:buChar char="►"/>
            </a:pPr>
            <a:r>
              <a:rPr lang="en-US"/>
              <a:t>Java Stacks</a:t>
            </a:r>
            <a:endParaRPr/>
          </a:p>
          <a:p>
            <a:pPr indent="-285750" lvl="1" marL="742950" rtl="0" algn="l">
              <a:spcBef>
                <a:spcPts val="1000"/>
              </a:spcBef>
              <a:spcAft>
                <a:spcPts val="0"/>
              </a:spcAft>
              <a:buSzPts val="1280"/>
              <a:buChar char="►"/>
            </a:pPr>
            <a:r>
              <a:rPr lang="en-US"/>
              <a:t>Program Counter Registers</a:t>
            </a:r>
            <a:endParaRPr/>
          </a:p>
          <a:p>
            <a:pPr indent="-285750" lvl="1" marL="742950" rtl="0" algn="l">
              <a:spcBef>
                <a:spcPts val="1000"/>
              </a:spcBef>
              <a:spcAft>
                <a:spcPts val="0"/>
              </a:spcAft>
              <a:buSzPts val="1280"/>
              <a:buChar char="►"/>
            </a:pPr>
            <a:r>
              <a:rPr lang="en-US"/>
              <a:t>Native Stacks</a:t>
            </a:r>
            <a:endParaRPr/>
          </a:p>
          <a:p>
            <a:pPr indent="0" lvl="1" marL="457200" rtl="0" algn="l">
              <a:spcBef>
                <a:spcPts val="1000"/>
              </a:spcBef>
              <a:spcAft>
                <a:spcPts val="0"/>
              </a:spcAft>
              <a:buSzPts val="1280"/>
              <a:buNone/>
            </a:pPr>
            <a:r>
              <a:t/>
            </a:r>
            <a:endParaRPr/>
          </a:p>
        </p:txBody>
      </p:sp>
      <p:sp>
        <p:nvSpPr>
          <p:cNvPr id="941" name="Google Shape;941;p8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42" name="Google Shape;942;p8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43" name="Google Shape;943;p8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8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i. Class(Method) Area:</a:t>
            </a:r>
            <a:endParaRPr/>
          </a:p>
        </p:txBody>
      </p:sp>
      <p:sp>
        <p:nvSpPr>
          <p:cNvPr id="949" name="Google Shape;949;p8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It stores class code and method code</a:t>
            </a:r>
            <a:endParaRPr/>
          </a:p>
        </p:txBody>
      </p:sp>
      <p:sp>
        <p:nvSpPr>
          <p:cNvPr id="950" name="Google Shape;950;p8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51" name="Google Shape;951;p8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52" name="Google Shape;952;p8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ii. Heap</a:t>
            </a:r>
            <a:endParaRPr/>
          </a:p>
        </p:txBody>
      </p:sp>
      <p:sp>
        <p:nvSpPr>
          <p:cNvPr id="958" name="Google Shape;958;p9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It is the runtime data area in which objects are allocated.</a:t>
            </a:r>
            <a:endParaRPr/>
          </a:p>
          <a:p>
            <a:pPr indent="-251459" lvl="0" marL="342900" rtl="0" algn="l">
              <a:spcBef>
                <a:spcPts val="1000"/>
              </a:spcBef>
              <a:spcAft>
                <a:spcPts val="0"/>
              </a:spcAft>
              <a:buSzPts val="1440"/>
              <a:buNone/>
            </a:pPr>
            <a:r>
              <a:t/>
            </a:r>
            <a:endParaRPr/>
          </a:p>
        </p:txBody>
      </p:sp>
      <p:pic>
        <p:nvPicPr>
          <p:cNvPr id="959" name="Google Shape;959;p90"/>
          <p:cNvPicPr preferRelativeResize="0"/>
          <p:nvPr/>
        </p:nvPicPr>
        <p:blipFill rotWithShape="1">
          <a:blip r:embed="rId3">
            <a:alphaModFix/>
          </a:blip>
          <a:srcRect b="0" l="0" r="0" t="0"/>
          <a:stretch/>
        </p:blipFill>
        <p:spPr>
          <a:xfrm>
            <a:off x="2491333" y="2985607"/>
            <a:ext cx="2484335" cy="3215919"/>
          </a:xfrm>
          <a:prstGeom prst="rect">
            <a:avLst/>
          </a:prstGeom>
          <a:noFill/>
          <a:ln>
            <a:noFill/>
          </a:ln>
        </p:spPr>
      </p:pic>
      <p:sp>
        <p:nvSpPr>
          <p:cNvPr id="960" name="Google Shape;960;p9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61" name="Google Shape;961;p9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62" name="Google Shape;962;p9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Funny pic</a:t>
            </a:r>
            <a:endParaRPr/>
          </a:p>
        </p:txBody>
      </p:sp>
      <p:sp>
        <p:nvSpPr>
          <p:cNvPr id="217" name="Google Shape;217;p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218" name="Google Shape;218;p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9" name="Google Shape;219;p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scontent-sit4-1.xx.fbcdn.net/v/t1.0-9/14484656_1127006660681544_700910764421728732_n.jpg?oh=8c5a1ce94eeec2a727c675fab7123036&amp;oe=586BFBCF" id="220" name="Google Shape;220;p9"/>
          <p:cNvPicPr preferRelativeResize="0"/>
          <p:nvPr>
            <p:ph idx="1" type="body"/>
          </p:nvPr>
        </p:nvPicPr>
        <p:blipFill rotWithShape="1">
          <a:blip r:embed="rId3">
            <a:alphaModFix/>
          </a:blip>
          <a:srcRect b="0" l="0" r="0" t="0"/>
          <a:stretch/>
        </p:blipFill>
        <p:spPr>
          <a:xfrm>
            <a:off x="3035300" y="2160588"/>
            <a:ext cx="3881437" cy="388143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1"/>
          <p:cNvSpPr txBox="1"/>
          <p:nvPr>
            <p:ph type="title"/>
          </p:nvPr>
        </p:nvSpPr>
        <p:spPr>
          <a:xfrm>
            <a:off x="677334" y="0"/>
            <a:ext cx="8596668" cy="81995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Stack</a:t>
            </a:r>
            <a:endParaRPr/>
          </a:p>
        </p:txBody>
      </p:sp>
      <p:sp>
        <p:nvSpPr>
          <p:cNvPr id="968" name="Google Shape;968;p91"/>
          <p:cNvSpPr txBox="1"/>
          <p:nvPr>
            <p:ph idx="1" type="body"/>
          </p:nvPr>
        </p:nvSpPr>
        <p:spPr>
          <a:xfrm>
            <a:off x="677334" y="819955"/>
            <a:ext cx="8596668" cy="522140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For each thread separate stack will be created.</a:t>
            </a:r>
            <a:endParaRPr/>
          </a:p>
          <a:p>
            <a:pPr indent="-342900" lvl="0" marL="342900" rtl="0" algn="l">
              <a:spcBef>
                <a:spcPts val="1000"/>
              </a:spcBef>
              <a:spcAft>
                <a:spcPts val="0"/>
              </a:spcAft>
              <a:buSzPts val="1440"/>
              <a:buChar char="►"/>
            </a:pPr>
            <a:r>
              <a:rPr lang="en-US">
                <a:solidFill>
                  <a:srgbClr val="7030A0"/>
                </a:solidFill>
              </a:rPr>
              <a:t>Java Stacks are the places where methods are executed.</a:t>
            </a:r>
            <a:endParaRPr/>
          </a:p>
          <a:p>
            <a:pPr indent="-342900" lvl="0" marL="342900" rtl="0" algn="l">
              <a:spcBef>
                <a:spcPts val="1000"/>
              </a:spcBef>
              <a:spcAft>
                <a:spcPts val="0"/>
              </a:spcAft>
              <a:buSzPts val="1440"/>
              <a:buChar char="►"/>
            </a:pPr>
            <a:r>
              <a:rPr lang="en-US"/>
              <a:t>Java Stack contains frames, on a separate method is executed.</a:t>
            </a:r>
            <a:endParaRPr/>
          </a:p>
          <a:p>
            <a:pPr indent="-342900" lvl="0" marL="342900" rtl="0" algn="l">
              <a:spcBef>
                <a:spcPts val="1000"/>
              </a:spcBef>
              <a:spcAft>
                <a:spcPts val="0"/>
              </a:spcAft>
              <a:buSzPts val="1440"/>
              <a:buChar char="►"/>
            </a:pPr>
            <a:r>
              <a:rPr lang="en-US"/>
              <a:t>A new frame is created each time a method is invoked. A frame is destroyed when its method invocation completes.</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
        <p:nvSpPr>
          <p:cNvPr id="969" name="Google Shape;969;p9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70" name="Google Shape;970;p9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71" name="Google Shape;971;p9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72" name="Google Shape;972;p91"/>
          <p:cNvPicPr preferRelativeResize="0"/>
          <p:nvPr/>
        </p:nvPicPr>
        <p:blipFill rotWithShape="1">
          <a:blip r:embed="rId3">
            <a:alphaModFix/>
          </a:blip>
          <a:srcRect b="0" l="0" r="0" t="0"/>
          <a:stretch/>
        </p:blipFill>
        <p:spPr>
          <a:xfrm>
            <a:off x="5127452" y="2357021"/>
            <a:ext cx="5067300" cy="41052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Program Counter Register:</a:t>
            </a:r>
            <a:br>
              <a:rPr b="1" lang="en-US"/>
            </a:br>
            <a:endParaRPr/>
          </a:p>
        </p:txBody>
      </p:sp>
      <p:sp>
        <p:nvSpPr>
          <p:cNvPr id="978" name="Google Shape;978;p9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PC (program counter) register</a:t>
            </a:r>
            <a:r>
              <a:rPr lang="en-US">
                <a:solidFill>
                  <a:srgbClr val="7030A0"/>
                </a:solidFill>
              </a:rPr>
              <a:t>. It contains the address of the Java virtual machine instruction currently being executed</a:t>
            </a:r>
            <a:r>
              <a:rPr lang="en-US"/>
              <a:t>.</a:t>
            </a:r>
            <a:endParaRPr/>
          </a:p>
        </p:txBody>
      </p:sp>
      <p:sp>
        <p:nvSpPr>
          <p:cNvPr id="979" name="Google Shape;979;p9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80" name="Google Shape;980;p9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81" name="Google Shape;981;p9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id="986" name="Google Shape;986;p93"/>
          <p:cNvPicPr preferRelativeResize="0"/>
          <p:nvPr>
            <p:ph idx="1" type="body"/>
          </p:nvPr>
        </p:nvPicPr>
        <p:blipFill rotWithShape="1">
          <a:blip r:embed="rId3">
            <a:alphaModFix/>
          </a:blip>
          <a:srcRect b="0" l="0" r="0" t="0"/>
          <a:stretch/>
        </p:blipFill>
        <p:spPr>
          <a:xfrm>
            <a:off x="2064941" y="2160588"/>
            <a:ext cx="5822155" cy="3881437"/>
          </a:xfrm>
          <a:prstGeom prst="rect">
            <a:avLst/>
          </a:prstGeom>
          <a:noFill/>
          <a:ln>
            <a:noFill/>
          </a:ln>
        </p:spPr>
      </p:pic>
      <p:sp>
        <p:nvSpPr>
          <p:cNvPr id="987" name="Google Shape;987;p9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88" name="Google Shape;988;p9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89" name="Google Shape;989;p9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9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Native Method Stack:</a:t>
            </a:r>
            <a:br>
              <a:rPr b="1" lang="en-US"/>
            </a:br>
            <a:endParaRPr/>
          </a:p>
        </p:txBody>
      </p:sp>
      <p:sp>
        <p:nvSpPr>
          <p:cNvPr id="995" name="Google Shape;995;p9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7030A0"/>
                </a:solidFill>
              </a:rPr>
              <a:t>The native method stacks are places where native methods are executed</a:t>
            </a:r>
            <a:r>
              <a:rPr lang="en-US"/>
              <a:t>. (for example, C language programs).</a:t>
            </a:r>
            <a:endParaRPr/>
          </a:p>
          <a:p>
            <a:pPr indent="-342900" lvl="0" marL="342900" rtl="0" algn="l">
              <a:spcBef>
                <a:spcPts val="1000"/>
              </a:spcBef>
              <a:spcAft>
                <a:spcPts val="0"/>
              </a:spcAft>
              <a:buSzPts val="1440"/>
              <a:buChar char="►"/>
            </a:pPr>
            <a:r>
              <a:rPr lang="en-US"/>
              <a:t>Native method is a function, which is written in another language other than Java.</a:t>
            </a:r>
            <a:endParaRPr/>
          </a:p>
        </p:txBody>
      </p:sp>
      <p:sp>
        <p:nvSpPr>
          <p:cNvPr id="996" name="Google Shape;996;p9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997" name="Google Shape;997;p9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98" name="Google Shape;998;p9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Execution Engine</a:t>
            </a:r>
            <a:br>
              <a:rPr b="1" lang="en-US"/>
            </a:br>
            <a:endParaRPr/>
          </a:p>
        </p:txBody>
      </p:sp>
      <p:sp>
        <p:nvSpPr>
          <p:cNvPr id="1004" name="Google Shape;1004;p9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7030A0"/>
                </a:solidFill>
              </a:rPr>
              <a:t>Execution engine contains interpreter and JIT compiler, which convert byte code into machine code. </a:t>
            </a:r>
            <a:endParaRPr/>
          </a:p>
          <a:p>
            <a:pPr indent="-342900" lvl="0" marL="342900" rtl="0" algn="l">
              <a:spcBef>
                <a:spcPts val="1000"/>
              </a:spcBef>
              <a:spcAft>
                <a:spcPts val="0"/>
              </a:spcAft>
              <a:buSzPts val="1440"/>
              <a:buChar char="►"/>
            </a:pPr>
            <a:r>
              <a:rPr lang="en-US"/>
              <a:t>JVM uses optimization technique to decide which part to be interpreted and which part to be used with JIT compiler. The HotSpot represent the block of code executed by JIT compiler.</a:t>
            </a:r>
            <a:endParaRPr/>
          </a:p>
        </p:txBody>
      </p:sp>
      <p:sp>
        <p:nvSpPr>
          <p:cNvPr id="1005" name="Google Shape;1005;p9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006" name="Google Shape;1006;p9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07" name="Google Shape;1007;p9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Native Method Interface</a:t>
            </a:r>
            <a:endParaRPr/>
          </a:p>
        </p:txBody>
      </p:sp>
      <p:sp>
        <p:nvSpPr>
          <p:cNvPr id="1013" name="Google Shape;1013;p9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7030A0"/>
                </a:solidFill>
              </a:rPr>
              <a:t>Native method interface is a program that connects native methods libraries </a:t>
            </a:r>
            <a:r>
              <a:rPr lang="en-US"/>
              <a:t>(C header files) with JVM for executing native methods.</a:t>
            </a:r>
            <a:endParaRPr/>
          </a:p>
          <a:p>
            <a:pPr indent="-342900" lvl="0" marL="342900" rtl="0" algn="l">
              <a:spcBef>
                <a:spcPts val="1000"/>
              </a:spcBef>
              <a:spcAft>
                <a:spcPts val="0"/>
              </a:spcAft>
              <a:buSzPts val="1440"/>
              <a:buChar char="►"/>
            </a:pPr>
            <a:r>
              <a:rPr b="1" lang="en-US"/>
              <a:t> </a:t>
            </a:r>
            <a:endParaRPr/>
          </a:p>
        </p:txBody>
      </p:sp>
      <p:sp>
        <p:nvSpPr>
          <p:cNvPr id="1014" name="Google Shape;1014;p9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015" name="Google Shape;1015;p9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16" name="Google Shape;1016;p9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9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b="1" lang="en-US"/>
              <a:t>Native method library:</a:t>
            </a:r>
            <a:endParaRPr/>
          </a:p>
        </p:txBody>
      </p:sp>
      <p:sp>
        <p:nvSpPr>
          <p:cNvPr id="1022" name="Google Shape;1022;p9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solidFill>
                  <a:srgbClr val="7030A0"/>
                </a:solidFill>
              </a:rPr>
              <a:t>It holds native libraries information</a:t>
            </a:r>
            <a:endParaRPr>
              <a:solidFill>
                <a:srgbClr val="7030A0"/>
              </a:solidFill>
            </a:endParaRPr>
          </a:p>
          <a:p>
            <a:pPr indent="-251459" lvl="0" marL="342900" rtl="0" algn="l">
              <a:spcBef>
                <a:spcPts val="1000"/>
              </a:spcBef>
              <a:spcAft>
                <a:spcPts val="0"/>
              </a:spcAft>
              <a:buSzPts val="1440"/>
              <a:buNone/>
            </a:pPr>
            <a:r>
              <a:t/>
            </a:r>
            <a:endParaRPr/>
          </a:p>
        </p:txBody>
      </p:sp>
      <p:sp>
        <p:nvSpPr>
          <p:cNvPr id="1023" name="Google Shape;1023;p9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024" name="Google Shape;1024;p9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25" name="Google Shape;1025;p9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3C9E"/>
              </a:buClr>
              <a:buSzPts val="3600"/>
              <a:buFont typeface="Trebuchet MS"/>
              <a:buNone/>
            </a:pPr>
            <a:r>
              <a:rPr lang="en-US"/>
              <a:t>Define Programmer?? ☺</a:t>
            </a:r>
            <a:endParaRPr/>
          </a:p>
        </p:txBody>
      </p:sp>
      <p:pic>
        <p:nvPicPr>
          <p:cNvPr descr="https://fbcdn-sphotos-h-a.akamaihd.net/hphotos-ak-xfl1/v/t1.0-9/12799335_992332337482311_2719866712452946353_n.jpg?oh=6e56d5e24e2dfc4541d41f2cb2356d8f&amp;oe=5750923E&amp;__gda__=1464966972_cf469ae7e509575d2f7b097338940dc9" id="1031" name="Google Shape;1031;p98"/>
          <p:cNvPicPr preferRelativeResize="0"/>
          <p:nvPr>
            <p:ph idx="1" type="body"/>
          </p:nvPr>
        </p:nvPicPr>
        <p:blipFill rotWithShape="1">
          <a:blip r:embed="rId3">
            <a:alphaModFix/>
          </a:blip>
          <a:srcRect b="0" l="0" r="0" t="0"/>
          <a:stretch/>
        </p:blipFill>
        <p:spPr>
          <a:xfrm>
            <a:off x="3025193" y="2160588"/>
            <a:ext cx="3901652" cy="3881437"/>
          </a:xfrm>
          <a:prstGeom prst="rect">
            <a:avLst/>
          </a:prstGeom>
          <a:noFill/>
          <a:ln>
            <a:noFill/>
          </a:ln>
        </p:spPr>
      </p:pic>
      <p:sp>
        <p:nvSpPr>
          <p:cNvPr id="1032" name="Google Shape;1032;p9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5/21/2018</a:t>
            </a:r>
            <a:endParaRPr/>
          </a:p>
        </p:txBody>
      </p:sp>
      <p:sp>
        <p:nvSpPr>
          <p:cNvPr id="1033" name="Google Shape;1033;p9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34" name="Google Shape;1034;p9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pic>
        <p:nvPicPr>
          <p:cNvPr id="1040" name="Google Shape;1040;p99"/>
          <p:cNvPicPr preferRelativeResize="0"/>
          <p:nvPr/>
        </p:nvPicPr>
        <p:blipFill rotWithShape="1">
          <a:blip r:embed="rId3">
            <a:alphaModFix/>
          </a:blip>
          <a:srcRect b="0" l="0" r="0" t="0"/>
          <a:stretch/>
        </p:blipFill>
        <p:spPr>
          <a:xfrm>
            <a:off x="2163863" y="1105363"/>
            <a:ext cx="7694512" cy="5019212"/>
          </a:xfrm>
          <a:prstGeom prst="rect">
            <a:avLst/>
          </a:prstGeom>
          <a:noFill/>
          <a:ln>
            <a:noFill/>
          </a:ln>
        </p:spPr>
      </p:pic>
      <p:sp>
        <p:nvSpPr>
          <p:cNvPr id="1041" name="Google Shape;1041;p99"/>
          <p:cNvSpPr txBox="1"/>
          <p:nvPr/>
        </p:nvSpPr>
        <p:spPr>
          <a:xfrm>
            <a:off x="1900239" y="317501"/>
            <a:ext cx="8391525" cy="69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000"/>
              <a:buFont typeface="Verdana"/>
              <a:buNone/>
            </a:pPr>
            <a:r>
              <a:rPr b="0" i="0" lang="en-US" sz="2000" u="none" cap="none" strike="noStrike">
                <a:solidFill>
                  <a:schemeClr val="dk1"/>
                </a:solidFill>
                <a:latin typeface="Verdana"/>
                <a:ea typeface="Verdana"/>
                <a:cs typeface="Verdana"/>
                <a:sym typeface="Verdana"/>
              </a:rPr>
              <a:t>Sound Familiar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2015-07-27T16:53:12Z</dcterms:created>
  <dc:creator>Arepalli, Manga Rao</dc:creator>
</cp:coreProperties>
</file>